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56" r:id="rId2"/>
    <p:sldId id="257" r:id="rId3"/>
    <p:sldId id="334" r:id="rId4"/>
    <p:sldId id="258" r:id="rId5"/>
    <p:sldId id="325" r:id="rId6"/>
    <p:sldId id="471" r:id="rId7"/>
    <p:sldId id="472" r:id="rId8"/>
    <p:sldId id="260" r:id="rId9"/>
    <p:sldId id="326" r:id="rId10"/>
    <p:sldId id="263" r:id="rId11"/>
    <p:sldId id="377" r:id="rId12"/>
    <p:sldId id="358" r:id="rId13"/>
    <p:sldId id="261" r:id="rId14"/>
    <p:sldId id="437" r:id="rId15"/>
    <p:sldId id="438" r:id="rId16"/>
    <p:sldId id="327" r:id="rId17"/>
    <p:sldId id="443" r:id="rId18"/>
    <p:sldId id="286" r:id="rId19"/>
    <p:sldId id="444" r:id="rId20"/>
    <p:sldId id="445" r:id="rId21"/>
    <p:sldId id="446" r:id="rId22"/>
    <p:sldId id="447" r:id="rId23"/>
    <p:sldId id="292" r:id="rId24"/>
    <p:sldId id="319" r:id="rId25"/>
    <p:sldId id="320" r:id="rId26"/>
    <p:sldId id="321" r:id="rId27"/>
    <p:sldId id="323" r:id="rId28"/>
    <p:sldId id="322" r:id="rId29"/>
    <p:sldId id="324" r:id="rId30"/>
    <p:sldId id="470" r:id="rId31"/>
    <p:sldId id="418" r:id="rId32"/>
    <p:sldId id="420" r:id="rId33"/>
    <p:sldId id="419" r:id="rId34"/>
    <p:sldId id="421" r:id="rId35"/>
    <p:sldId id="422" r:id="rId36"/>
    <p:sldId id="423" r:id="rId37"/>
    <p:sldId id="424" r:id="rId38"/>
    <p:sldId id="425" r:id="rId39"/>
    <p:sldId id="294" r:id="rId40"/>
    <p:sldId id="400" r:id="rId41"/>
    <p:sldId id="359" r:id="rId42"/>
    <p:sldId id="365" r:id="rId43"/>
    <p:sldId id="368" r:id="rId44"/>
    <p:sldId id="367" r:id="rId45"/>
    <p:sldId id="366" r:id="rId46"/>
    <p:sldId id="369" r:id="rId47"/>
    <p:sldId id="372" r:id="rId48"/>
    <p:sldId id="371" r:id="rId49"/>
    <p:sldId id="374" r:id="rId50"/>
    <p:sldId id="370" r:id="rId51"/>
    <p:sldId id="373" r:id="rId52"/>
    <p:sldId id="441" r:id="rId53"/>
    <p:sldId id="442" r:id="rId54"/>
    <p:sldId id="399" r:id="rId55"/>
    <p:sldId id="360" r:id="rId56"/>
    <p:sldId id="273" r:id="rId57"/>
    <p:sldId id="415" r:id="rId58"/>
    <p:sldId id="416" r:id="rId59"/>
    <p:sldId id="417" r:id="rId60"/>
    <p:sldId id="414" r:id="rId61"/>
    <p:sldId id="274" r:id="rId62"/>
    <p:sldId id="275" r:id="rId63"/>
    <p:sldId id="277" r:id="rId64"/>
    <p:sldId id="401" r:id="rId65"/>
    <p:sldId id="403" r:id="rId66"/>
    <p:sldId id="402" r:id="rId67"/>
    <p:sldId id="404" r:id="rId68"/>
    <p:sldId id="405" r:id="rId69"/>
    <p:sldId id="278" r:id="rId70"/>
    <p:sldId id="314" r:id="rId71"/>
    <p:sldId id="315" r:id="rId72"/>
    <p:sldId id="316" r:id="rId73"/>
    <p:sldId id="318" r:id="rId74"/>
    <p:sldId id="317" r:id="rId75"/>
    <p:sldId id="406" r:id="rId76"/>
    <p:sldId id="293" r:id="rId77"/>
    <p:sldId id="412" r:id="rId78"/>
    <p:sldId id="409" r:id="rId79"/>
    <p:sldId id="413" r:id="rId80"/>
    <p:sldId id="407" r:id="rId81"/>
    <p:sldId id="408" r:id="rId82"/>
    <p:sldId id="398" r:id="rId83"/>
    <p:sldId id="361" r:id="rId84"/>
    <p:sldId id="295" r:id="rId85"/>
    <p:sldId id="439" r:id="rId86"/>
    <p:sldId id="296" r:id="rId87"/>
    <p:sldId id="297" r:id="rId88"/>
    <p:sldId id="440" r:id="rId89"/>
    <p:sldId id="298" r:id="rId90"/>
    <p:sldId id="300" r:id="rId91"/>
    <p:sldId id="432" r:id="rId92"/>
    <p:sldId id="431" r:id="rId93"/>
    <p:sldId id="299" r:id="rId94"/>
    <p:sldId id="305" r:id="rId95"/>
    <p:sldId id="306" r:id="rId96"/>
    <p:sldId id="308" r:id="rId97"/>
    <p:sldId id="310" r:id="rId98"/>
    <p:sldId id="309" r:id="rId99"/>
    <p:sldId id="311" r:id="rId100"/>
    <p:sldId id="312" r:id="rId101"/>
    <p:sldId id="313" r:id="rId102"/>
    <p:sldId id="303" r:id="rId103"/>
    <p:sldId id="434" r:id="rId104"/>
    <p:sldId id="448" r:id="rId105"/>
    <p:sldId id="433" r:id="rId106"/>
    <p:sldId id="397" r:id="rId107"/>
    <p:sldId id="362" r:id="rId108"/>
    <p:sldId id="340" r:id="rId109"/>
    <p:sldId id="347" r:id="rId110"/>
    <p:sldId id="351" r:id="rId111"/>
    <p:sldId id="350" r:id="rId112"/>
    <p:sldId id="349" r:id="rId113"/>
    <p:sldId id="352" r:id="rId114"/>
    <p:sldId id="356" r:id="rId115"/>
    <p:sldId id="450" r:id="rId116"/>
    <p:sldId id="449" r:id="rId117"/>
    <p:sldId id="455" r:id="rId118"/>
    <p:sldId id="348" r:id="rId119"/>
    <p:sldId id="454" r:id="rId120"/>
    <p:sldId id="453" r:id="rId121"/>
    <p:sldId id="452" r:id="rId122"/>
    <p:sldId id="451" r:id="rId123"/>
    <p:sldId id="459" r:id="rId124"/>
    <p:sldId id="458" r:id="rId125"/>
    <p:sldId id="457" r:id="rId126"/>
    <p:sldId id="456" r:id="rId127"/>
    <p:sldId id="357" r:id="rId128"/>
    <p:sldId id="466" r:id="rId129"/>
    <p:sldId id="467" r:id="rId130"/>
    <p:sldId id="468" r:id="rId131"/>
    <p:sldId id="469" r:id="rId132"/>
    <p:sldId id="396" r:id="rId133"/>
    <p:sldId id="363" r:id="rId134"/>
    <p:sldId id="341" r:id="rId135"/>
    <p:sldId id="339" r:id="rId136"/>
    <p:sldId id="342" r:id="rId137"/>
    <p:sldId id="390" r:id="rId138"/>
    <p:sldId id="345" r:id="rId139"/>
    <p:sldId id="346" r:id="rId140"/>
    <p:sldId id="343" r:id="rId141"/>
    <p:sldId id="389" r:id="rId142"/>
    <p:sldId id="391" r:id="rId143"/>
    <p:sldId id="344" r:id="rId144"/>
    <p:sldId id="478" r:id="rId145"/>
    <p:sldId id="479" r:id="rId146"/>
    <p:sldId id="480" r:id="rId147"/>
    <p:sldId id="481" r:id="rId148"/>
    <p:sldId id="394" r:id="rId149"/>
    <p:sldId id="364" r:id="rId150"/>
    <p:sldId id="383" r:id="rId151"/>
    <p:sldId id="380" r:id="rId152"/>
    <p:sldId id="378" r:id="rId153"/>
    <p:sldId id="382" r:id="rId154"/>
    <p:sldId id="387" r:id="rId155"/>
    <p:sldId id="381" r:id="rId156"/>
    <p:sldId id="473" r:id="rId157"/>
    <p:sldId id="474" r:id="rId158"/>
    <p:sldId id="475" r:id="rId159"/>
    <p:sldId id="386" r:id="rId160"/>
    <p:sldId id="385" r:id="rId161"/>
    <p:sldId id="384" r:id="rId162"/>
    <p:sldId id="379" r:id="rId163"/>
    <p:sldId id="376" r:id="rId164"/>
    <p:sldId id="476" r:id="rId165"/>
    <p:sldId id="477" r:id="rId166"/>
    <p:sldId id="436" r:id="rId167"/>
    <p:sldId id="335" r:id="rId168"/>
    <p:sldId id="430" r:id="rId169"/>
    <p:sldId id="429" r:id="rId170"/>
    <p:sldId id="410" r:id="rId171"/>
    <p:sldId id="428" r:id="rId172"/>
    <p:sldId id="427" r:id="rId173"/>
    <p:sldId id="426" r:id="rId174"/>
    <p:sldId id="411" r:id="rId17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08" userDrawn="1">
          <p15:clr>
            <a:srgbClr val="A4A3A4"/>
          </p15:clr>
        </p15:guide>
        <p15:guide id="2" pos="2976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5" pos="10704" userDrawn="1">
          <p15:clr>
            <a:srgbClr val="A4A3A4"/>
          </p15:clr>
        </p15:guide>
        <p15:guide id="6" orient="horz" pos="3960" userDrawn="1">
          <p15:clr>
            <a:srgbClr val="A4A3A4"/>
          </p15:clr>
        </p15:guide>
        <p15:guide id="7" pos="5760" userDrawn="1">
          <p15:clr>
            <a:srgbClr val="A4A3A4"/>
          </p15:clr>
        </p15:guide>
        <p15:guide id="8" orient="horz" pos="5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7" autoAdjust="0"/>
    <p:restoredTop sz="96400" autoAdjust="0"/>
  </p:normalViewPr>
  <p:slideViewPr>
    <p:cSldViewPr>
      <p:cViewPr varScale="1">
        <p:scale>
          <a:sx n="39" d="100"/>
          <a:sy n="39" d="100"/>
        </p:scale>
        <p:origin x="96" y="828"/>
      </p:cViewPr>
      <p:guideLst>
        <p:guide orient="horz" pos="5208"/>
        <p:guide pos="2976"/>
        <p:guide orient="horz" pos="5928"/>
        <p:guide pos="10704"/>
        <p:guide orient="horz" pos="3960"/>
        <p:guide pos="5760"/>
        <p:guide orient="horz" pos="59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7558E-F07D-4DD5-A600-B5A2A2EC08DD}" type="datetimeFigureOut">
              <a:rPr lang="ko-KR" altLang="en-US" smtClean="0"/>
              <a:t>2023-04-12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51516-1270-4D50-ACDE-68AE3469855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7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1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69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8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75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2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572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18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903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06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313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9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19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49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91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83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666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907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020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3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170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3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79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74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73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051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5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9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39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36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0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51516-1270-4D50-ACDE-68AE3469855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15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58893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smtClean="0">
                <a:latin typeface="Adobe Garamond Pro Bold" panose="02020702060506020403" pitchFamily="18" charset="0"/>
              </a:rPr>
              <a:t>인강호흡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Spring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	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프로젝트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37999" y="7252230"/>
            <a:ext cx="1640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Spring</a:t>
            </a:r>
          </a:p>
          <a:p>
            <a:r>
              <a:rPr lang="en-US" altLang="ko-KR" sz="3200" dirty="0"/>
              <a:t> </a:t>
            </a:r>
            <a:r>
              <a:rPr lang="en-US" altLang="ko-KR" sz="3200" dirty="0" smtClean="0"/>
              <a:t>  Project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11899566" y="1948523"/>
            <a:ext cx="308748" cy="17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551282" y="6756050"/>
            <a:ext cx="45719" cy="11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endCxn id="86" idx="0"/>
          </p:cNvCxnSpPr>
          <p:nvPr/>
        </p:nvCxnSpPr>
        <p:spPr>
          <a:xfrm rot="16200000" flipH="1">
            <a:off x="11007645" y="3336648"/>
            <a:ext cx="1865000" cy="173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62" idx="0"/>
          </p:cNvCxnSpPr>
          <p:nvPr/>
        </p:nvCxnSpPr>
        <p:spPr>
          <a:xfrm rot="16200000" flipV="1">
            <a:off x="11063508" y="3381830"/>
            <a:ext cx="3463552" cy="557286"/>
          </a:xfrm>
          <a:prstGeom prst="bentConnector5">
            <a:avLst>
              <a:gd name="adj1" fmla="val 23775"/>
              <a:gd name="adj2" fmla="val -70918"/>
              <a:gd name="adj3" fmla="val 1066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8738426" y="5407857"/>
            <a:ext cx="202787" cy="23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17278" y="5164015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메인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19640" y="6756050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교재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43104" y="7551350"/>
            <a:ext cx="1438102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전체리스트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76850" y="8218579"/>
            <a:ext cx="1604356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영역별리스트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49514" y="8912172"/>
            <a:ext cx="1737360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교재 상세보기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9398" y="7736439"/>
            <a:ext cx="1438102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교재 등록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9398" y="8508901"/>
            <a:ext cx="1438102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교재 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9398" y="9409789"/>
            <a:ext cx="1438102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교재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62156" y="7253773"/>
            <a:ext cx="0" cy="2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  <a:endCxn id="19" idx="0"/>
          </p:cNvCxnSpPr>
          <p:nvPr/>
        </p:nvCxnSpPr>
        <p:spPr>
          <a:xfrm flipH="1">
            <a:off x="3379028" y="8033490"/>
            <a:ext cx="83127" cy="18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8" idx="3"/>
            <a:endCxn id="20" idx="3"/>
          </p:cNvCxnSpPr>
          <p:nvPr/>
        </p:nvCxnSpPr>
        <p:spPr>
          <a:xfrm>
            <a:off x="4181206" y="7792420"/>
            <a:ext cx="5668" cy="1360822"/>
          </a:xfrm>
          <a:prstGeom prst="bentConnector3">
            <a:avLst>
              <a:gd name="adj1" fmla="val 41331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2"/>
            <a:endCxn id="20" idx="0"/>
          </p:cNvCxnSpPr>
          <p:nvPr/>
        </p:nvCxnSpPr>
        <p:spPr>
          <a:xfrm rot="5400000">
            <a:off x="3242885" y="8776028"/>
            <a:ext cx="211453" cy="608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1"/>
          </p:cNvCxnSpPr>
          <p:nvPr/>
        </p:nvCxnSpPr>
        <p:spPr>
          <a:xfrm flipH="1">
            <a:off x="1943762" y="7792420"/>
            <a:ext cx="799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1"/>
          </p:cNvCxnSpPr>
          <p:nvPr/>
        </p:nvCxnSpPr>
        <p:spPr>
          <a:xfrm flipH="1" flipV="1">
            <a:off x="1943762" y="8218579"/>
            <a:ext cx="633088" cy="24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1"/>
          </p:cNvCxnSpPr>
          <p:nvPr/>
        </p:nvCxnSpPr>
        <p:spPr>
          <a:xfrm flipH="1" flipV="1">
            <a:off x="1943762" y="8700720"/>
            <a:ext cx="505752" cy="45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1"/>
          </p:cNvCxnSpPr>
          <p:nvPr/>
        </p:nvCxnSpPr>
        <p:spPr>
          <a:xfrm flipH="1">
            <a:off x="1943762" y="9153242"/>
            <a:ext cx="505752" cy="44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17" idx="0"/>
          </p:cNvCxnSpPr>
          <p:nvPr/>
        </p:nvCxnSpPr>
        <p:spPr>
          <a:xfrm rot="10800000" flipV="1">
            <a:off x="3426717" y="5524500"/>
            <a:ext cx="5255122" cy="1231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53000" y="620954"/>
            <a:ext cx="843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3.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와이어 프레임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0362322" y="2798952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꺾인 연결선 60"/>
          <p:cNvCxnSpPr>
            <a:stCxn id="16" idx="0"/>
            <a:endCxn id="60" idx="2"/>
          </p:cNvCxnSpPr>
          <p:nvPr/>
        </p:nvCxnSpPr>
        <p:spPr>
          <a:xfrm rot="5400000" flipH="1" flipV="1">
            <a:off x="9105415" y="3400031"/>
            <a:ext cx="1882924" cy="16450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11868941" y="1928697"/>
            <a:ext cx="1295400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 결제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3" name="꺾인 연결선 62"/>
          <p:cNvCxnSpPr>
            <a:stCxn id="60" idx="0"/>
            <a:endCxn id="62" idx="1"/>
          </p:cNvCxnSpPr>
          <p:nvPr/>
        </p:nvCxnSpPr>
        <p:spPr>
          <a:xfrm rot="5400000" flipH="1" flipV="1">
            <a:off x="11054578" y="1984589"/>
            <a:ext cx="629185" cy="9995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11722545" y="2791203"/>
            <a:ext cx="1496459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내 강의 목록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5665843" y="3076694"/>
            <a:ext cx="1496459" cy="57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결제 내역 상세보기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766373" y="2308582"/>
            <a:ext cx="1295400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결제 취소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7" name="꺾인 연결선 66"/>
          <p:cNvCxnSpPr>
            <a:stCxn id="65" idx="0"/>
            <a:endCxn id="66" idx="2"/>
          </p:cNvCxnSpPr>
          <p:nvPr/>
        </p:nvCxnSpPr>
        <p:spPr>
          <a:xfrm rot="5400000" flipH="1" flipV="1">
            <a:off x="16271087" y="2933708"/>
            <a:ext cx="285973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82" idx="3"/>
            <a:endCxn id="65" idx="1"/>
          </p:cNvCxnSpPr>
          <p:nvPr/>
        </p:nvCxnSpPr>
        <p:spPr>
          <a:xfrm>
            <a:off x="15154241" y="2999023"/>
            <a:ext cx="511602" cy="36280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64" idx="1"/>
            <a:endCxn id="60" idx="3"/>
          </p:cNvCxnSpPr>
          <p:nvPr/>
        </p:nvCxnSpPr>
        <p:spPr>
          <a:xfrm rot="10800000" flipV="1">
            <a:off x="11376475" y="3032272"/>
            <a:ext cx="346070" cy="77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7957186" y="2493137"/>
            <a:ext cx="1688858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수강평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리스트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834063" y="1546611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 smtClean="0">
                <a:solidFill>
                  <a:schemeClr val="bg2">
                    <a:lumMod val="25000"/>
                  </a:schemeClr>
                </a:solidFill>
              </a:rPr>
              <a:t>수강평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작성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845241" y="2284439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수강평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836044" y="3058106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수강평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4" name="꺾인 연결선 73"/>
          <p:cNvCxnSpPr>
            <a:stCxn id="70" idx="1"/>
          </p:cNvCxnSpPr>
          <p:nvPr/>
        </p:nvCxnSpPr>
        <p:spPr>
          <a:xfrm rot="10800000">
            <a:off x="7303436" y="1769927"/>
            <a:ext cx="653751" cy="9642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0" idx="1"/>
            <a:endCxn id="72" idx="3"/>
          </p:cNvCxnSpPr>
          <p:nvPr/>
        </p:nvCxnSpPr>
        <p:spPr>
          <a:xfrm rot="10800000">
            <a:off x="7303434" y="2525509"/>
            <a:ext cx="653753" cy="20869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70" idx="1"/>
            <a:endCxn id="73" idx="3"/>
          </p:cNvCxnSpPr>
          <p:nvPr/>
        </p:nvCxnSpPr>
        <p:spPr>
          <a:xfrm rot="10800000" flipV="1">
            <a:off x="7294236" y="2734206"/>
            <a:ext cx="662950" cy="564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60" idx="1"/>
            <a:endCxn id="70" idx="3"/>
          </p:cNvCxnSpPr>
          <p:nvPr/>
        </p:nvCxnSpPr>
        <p:spPr>
          <a:xfrm rot="10800000">
            <a:off x="9646044" y="2734208"/>
            <a:ext cx="716278" cy="305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81" idx="0"/>
            <a:endCxn id="64" idx="2"/>
          </p:cNvCxnSpPr>
          <p:nvPr/>
        </p:nvCxnSpPr>
        <p:spPr>
          <a:xfrm rot="5400000" flipH="1" flipV="1">
            <a:off x="12337323" y="3406794"/>
            <a:ext cx="266903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81" idx="3"/>
            <a:endCxn id="82" idx="1"/>
          </p:cNvCxnSpPr>
          <p:nvPr/>
        </p:nvCxnSpPr>
        <p:spPr>
          <a:xfrm flipV="1">
            <a:off x="12977850" y="2999023"/>
            <a:ext cx="679932" cy="7822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2" idx="2"/>
            <a:endCxn id="82" idx="0"/>
          </p:cNvCxnSpPr>
          <p:nvPr/>
        </p:nvCxnSpPr>
        <p:spPr>
          <a:xfrm rot="16200000" flipH="1">
            <a:off x="13287768" y="1639708"/>
            <a:ext cx="347117" cy="1889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1963697" y="3540245"/>
            <a:ext cx="1014153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내정보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3657782" y="2757953"/>
            <a:ext cx="1496459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내 결제 목록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6305455" y="379884"/>
            <a:ext cx="1458192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관리자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144606" y="379883"/>
            <a:ext cx="1458192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비회원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4725030" y="379883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회원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427082" y="3858636"/>
            <a:ext cx="1395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회원관리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427082" y="2029836"/>
            <a:ext cx="1438102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로그인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427082" y="4613033"/>
            <a:ext cx="1447800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2103482" y="2106036"/>
            <a:ext cx="1371600" cy="304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로그아웃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427082" y="2715636"/>
            <a:ext cx="1447800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아이디찾기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427082" y="3325236"/>
            <a:ext cx="1447800" cy="4821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비밀번호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찾기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3856082" y="4392036"/>
            <a:ext cx="1371600" cy="304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내정보수정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2156130" y="3404687"/>
            <a:ext cx="1371600" cy="304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내정보보기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3856082" y="3934836"/>
            <a:ext cx="1371600" cy="304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2179682" y="3858636"/>
            <a:ext cx="1371600" cy="457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회원리스트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2179682" y="4536833"/>
            <a:ext cx="1371600" cy="457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회원정보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3856082" y="3553836"/>
            <a:ext cx="1371600" cy="304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회원강퇴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6" name="모서리가 둥근 직사각형 225"/>
          <p:cNvSpPr/>
          <p:nvPr/>
        </p:nvSpPr>
        <p:spPr>
          <a:xfrm>
            <a:off x="3856082" y="2944236"/>
            <a:ext cx="13716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회원등급변경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7" name="꺾인 연결선 226"/>
          <p:cNvCxnSpPr>
            <a:stCxn id="16" idx="1"/>
            <a:endCxn id="215" idx="0"/>
          </p:cNvCxnSpPr>
          <p:nvPr/>
        </p:nvCxnSpPr>
        <p:spPr>
          <a:xfrm rot="10800000">
            <a:off x="1146134" y="2029837"/>
            <a:ext cx="7571145" cy="3375249"/>
          </a:xfrm>
          <a:prstGeom prst="bentConnector4">
            <a:avLst>
              <a:gd name="adj1" fmla="val 40658"/>
              <a:gd name="adj2" fmla="val 1067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>
            <a:stCxn id="215" idx="1"/>
            <a:endCxn id="218" idx="1"/>
          </p:cNvCxnSpPr>
          <p:nvPr/>
        </p:nvCxnSpPr>
        <p:spPr>
          <a:xfrm rot="10800000" flipV="1">
            <a:off x="427082" y="2270906"/>
            <a:ext cx="12700" cy="685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215" idx="1"/>
          </p:cNvCxnSpPr>
          <p:nvPr/>
        </p:nvCxnSpPr>
        <p:spPr>
          <a:xfrm rot="10800000" flipV="1">
            <a:off x="427082" y="2270906"/>
            <a:ext cx="12700" cy="24384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꺾인 연결선 229"/>
          <p:cNvCxnSpPr>
            <a:stCxn id="215" idx="1"/>
            <a:endCxn id="214" idx="1"/>
          </p:cNvCxnSpPr>
          <p:nvPr/>
        </p:nvCxnSpPr>
        <p:spPr>
          <a:xfrm rot="10800000" flipV="1">
            <a:off x="427082" y="2270906"/>
            <a:ext cx="12700" cy="1828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215" idx="1"/>
            <a:endCxn id="219" idx="1"/>
          </p:cNvCxnSpPr>
          <p:nvPr/>
        </p:nvCxnSpPr>
        <p:spPr>
          <a:xfrm rot="10800000" flipV="1">
            <a:off x="427082" y="2270906"/>
            <a:ext cx="12700" cy="12954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215" idx="3"/>
            <a:endCxn id="217" idx="1"/>
          </p:cNvCxnSpPr>
          <p:nvPr/>
        </p:nvCxnSpPr>
        <p:spPr>
          <a:xfrm flipV="1">
            <a:off x="1865184" y="2258436"/>
            <a:ext cx="238298" cy="12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/>
          <p:cNvCxnSpPr>
            <a:stCxn id="214" idx="3"/>
            <a:endCxn id="223" idx="1"/>
          </p:cNvCxnSpPr>
          <p:nvPr/>
        </p:nvCxnSpPr>
        <p:spPr>
          <a:xfrm flipV="1">
            <a:off x="1822235" y="4087236"/>
            <a:ext cx="357447" cy="12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214" idx="3"/>
          </p:cNvCxnSpPr>
          <p:nvPr/>
        </p:nvCxnSpPr>
        <p:spPr>
          <a:xfrm>
            <a:off x="1822235" y="4099706"/>
            <a:ext cx="410094" cy="520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/>
          <p:cNvCxnSpPr>
            <a:stCxn id="214" idx="3"/>
            <a:endCxn id="221" idx="1"/>
          </p:cNvCxnSpPr>
          <p:nvPr/>
        </p:nvCxnSpPr>
        <p:spPr>
          <a:xfrm flipV="1">
            <a:off x="1822235" y="3557087"/>
            <a:ext cx="333895" cy="542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223" idx="3"/>
            <a:endCxn id="226" idx="1"/>
          </p:cNvCxnSpPr>
          <p:nvPr/>
        </p:nvCxnSpPr>
        <p:spPr>
          <a:xfrm flipV="1">
            <a:off x="3551282" y="3210936"/>
            <a:ext cx="304800" cy="876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/>
          <p:cNvCxnSpPr>
            <a:endCxn id="225" idx="1"/>
          </p:cNvCxnSpPr>
          <p:nvPr/>
        </p:nvCxnSpPr>
        <p:spPr>
          <a:xfrm flipV="1">
            <a:off x="3551282" y="3706236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223" idx="3"/>
            <a:endCxn id="222" idx="1"/>
          </p:cNvCxnSpPr>
          <p:nvPr/>
        </p:nvCxnSpPr>
        <p:spPr>
          <a:xfrm>
            <a:off x="3551282" y="4087236"/>
            <a:ext cx="30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/>
          <p:cNvCxnSpPr>
            <a:stCxn id="223" idx="3"/>
            <a:endCxn id="220" idx="1"/>
          </p:cNvCxnSpPr>
          <p:nvPr/>
        </p:nvCxnSpPr>
        <p:spPr>
          <a:xfrm>
            <a:off x="3551282" y="4087236"/>
            <a:ext cx="3048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12129229" y="5138344"/>
            <a:ext cx="1360223" cy="5078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장바구니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꺾인 연결선 2"/>
          <p:cNvCxnSpPr/>
          <p:nvPr/>
        </p:nvCxnSpPr>
        <p:spPr>
          <a:xfrm rot="5400000" flipH="1" flipV="1">
            <a:off x="7761604" y="1583501"/>
            <a:ext cx="1109896" cy="9235199"/>
          </a:xfrm>
          <a:prstGeom prst="bentConnector3">
            <a:avLst>
              <a:gd name="adj1" fmla="val 700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3691002" y="4678824"/>
            <a:ext cx="1734674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상품수량변경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3725783" y="5645363"/>
            <a:ext cx="1600200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상품 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꺾인 연결선 10"/>
          <p:cNvCxnSpPr>
            <a:endCxn id="87" idx="1"/>
          </p:cNvCxnSpPr>
          <p:nvPr/>
        </p:nvCxnSpPr>
        <p:spPr>
          <a:xfrm flipV="1">
            <a:off x="13143382" y="4919894"/>
            <a:ext cx="547620" cy="218450"/>
          </a:xfrm>
          <a:prstGeom prst="bentConnector3">
            <a:avLst>
              <a:gd name="adj1" fmla="val 138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88" idx="1"/>
          </p:cNvCxnSpPr>
          <p:nvPr/>
        </p:nvCxnSpPr>
        <p:spPr>
          <a:xfrm>
            <a:off x="13316417" y="5645363"/>
            <a:ext cx="409366" cy="241070"/>
          </a:xfrm>
          <a:prstGeom prst="bentConnector3">
            <a:avLst>
              <a:gd name="adj1" fmla="val 17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>
          <a:xfrm>
            <a:off x="11394441" y="7053001"/>
            <a:ext cx="1295400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교재 구매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1" name="꺾인 연결선 150"/>
          <p:cNvCxnSpPr>
            <a:stCxn id="17" idx="3"/>
            <a:endCxn id="150" idx="1"/>
          </p:cNvCxnSpPr>
          <p:nvPr/>
        </p:nvCxnSpPr>
        <p:spPr>
          <a:xfrm>
            <a:off x="3933793" y="6997120"/>
            <a:ext cx="7460648" cy="2969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14796608" y="8213248"/>
            <a:ext cx="1496459" cy="57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결제 내역 상세보기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4897138" y="7445136"/>
            <a:ext cx="1295400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목록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4" name="꺾인 연결선 153"/>
          <p:cNvCxnSpPr>
            <a:stCxn id="152" idx="0"/>
            <a:endCxn id="153" idx="2"/>
          </p:cNvCxnSpPr>
          <p:nvPr/>
        </p:nvCxnSpPr>
        <p:spPr>
          <a:xfrm rot="5400000" flipH="1" flipV="1">
            <a:off x="15401852" y="8070262"/>
            <a:ext cx="285973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65" idx="3"/>
            <a:endCxn id="152" idx="1"/>
          </p:cNvCxnSpPr>
          <p:nvPr/>
        </p:nvCxnSpPr>
        <p:spPr>
          <a:xfrm>
            <a:off x="14285006" y="8135577"/>
            <a:ext cx="511602" cy="36280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8673464" y="6273910"/>
            <a:ext cx="1688858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후기 리스트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7634428" y="9005634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후기 작성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7628760" y="8427482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후기 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7628376" y="9637147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후기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60" name="꺾인 연결선 159"/>
          <p:cNvCxnSpPr>
            <a:stCxn id="166" idx="2"/>
            <a:endCxn id="158" idx="3"/>
          </p:cNvCxnSpPr>
          <p:nvPr/>
        </p:nvCxnSpPr>
        <p:spPr>
          <a:xfrm rot="5400000" flipH="1">
            <a:off x="10521314" y="7234191"/>
            <a:ext cx="90991" cy="2959715"/>
          </a:xfrm>
          <a:prstGeom prst="bentConnector4">
            <a:avLst>
              <a:gd name="adj1" fmla="val -251234"/>
              <a:gd name="adj2" fmla="val 585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66" idx="2"/>
            <a:endCxn id="159" idx="3"/>
          </p:cNvCxnSpPr>
          <p:nvPr/>
        </p:nvCxnSpPr>
        <p:spPr>
          <a:xfrm rot="5400000">
            <a:off x="10007281" y="7838831"/>
            <a:ext cx="1118674" cy="29600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>
            <a:stCxn id="17" idx="3"/>
            <a:endCxn id="156" idx="1"/>
          </p:cNvCxnSpPr>
          <p:nvPr/>
        </p:nvCxnSpPr>
        <p:spPr>
          <a:xfrm flipV="1">
            <a:off x="3933793" y="6514980"/>
            <a:ext cx="4739671" cy="482140"/>
          </a:xfrm>
          <a:prstGeom prst="bentConnector3">
            <a:avLst>
              <a:gd name="adj1" fmla="val 786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7" idx="3"/>
            <a:endCxn id="165" idx="1"/>
          </p:cNvCxnSpPr>
          <p:nvPr/>
        </p:nvCxnSpPr>
        <p:spPr>
          <a:xfrm>
            <a:off x="3933793" y="6997120"/>
            <a:ext cx="8854754" cy="1138457"/>
          </a:xfrm>
          <a:prstGeom prst="bentConnector3">
            <a:avLst>
              <a:gd name="adj1" fmla="val 421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50" idx="3"/>
          </p:cNvCxnSpPr>
          <p:nvPr/>
        </p:nvCxnSpPr>
        <p:spPr>
          <a:xfrm>
            <a:off x="12689841" y="7294071"/>
            <a:ext cx="829799" cy="595808"/>
          </a:xfrm>
          <a:prstGeom prst="bentConnector3">
            <a:avLst>
              <a:gd name="adj1" fmla="val 874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모서리가 둥근 직사각형 164"/>
          <p:cNvSpPr/>
          <p:nvPr/>
        </p:nvSpPr>
        <p:spPr>
          <a:xfrm>
            <a:off x="12788547" y="7894507"/>
            <a:ext cx="1496459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11539590" y="8277404"/>
            <a:ext cx="1014153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내정보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12788546" y="9016145"/>
            <a:ext cx="1496459" cy="561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배송 상태 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68" name="직선 화살표 연결선 167"/>
          <p:cNvCxnSpPr>
            <a:stCxn id="165" idx="2"/>
            <a:endCxn id="167" idx="0"/>
          </p:cNvCxnSpPr>
          <p:nvPr/>
        </p:nvCxnSpPr>
        <p:spPr>
          <a:xfrm flipH="1">
            <a:off x="13536776" y="8376646"/>
            <a:ext cx="1" cy="63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모서리가 둥근 직사각형 168"/>
          <p:cNvSpPr/>
          <p:nvPr/>
        </p:nvSpPr>
        <p:spPr>
          <a:xfrm>
            <a:off x="11027419" y="6267953"/>
            <a:ext cx="1458192" cy="5264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후기 상세보기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70" name="직선 화살표 연결선 169"/>
          <p:cNvCxnSpPr>
            <a:stCxn id="156" idx="3"/>
            <a:endCxn id="169" idx="1"/>
          </p:cNvCxnSpPr>
          <p:nvPr/>
        </p:nvCxnSpPr>
        <p:spPr>
          <a:xfrm>
            <a:off x="10362322" y="6514980"/>
            <a:ext cx="665097" cy="1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166" idx="2"/>
            <a:endCxn id="157" idx="3"/>
          </p:cNvCxnSpPr>
          <p:nvPr/>
        </p:nvCxnSpPr>
        <p:spPr>
          <a:xfrm rot="5400000">
            <a:off x="10326064" y="7526100"/>
            <a:ext cx="487161" cy="2954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endCxn id="150" idx="0"/>
          </p:cNvCxnSpPr>
          <p:nvPr/>
        </p:nvCxnSpPr>
        <p:spPr>
          <a:xfrm rot="5400000">
            <a:off x="11854215" y="5833289"/>
            <a:ext cx="1407638" cy="1031786"/>
          </a:xfrm>
          <a:prstGeom prst="bentConnector3">
            <a:avLst>
              <a:gd name="adj1" fmla="val 9038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모서리가 둥근 직사각형 246"/>
          <p:cNvSpPr/>
          <p:nvPr/>
        </p:nvSpPr>
        <p:spPr>
          <a:xfrm>
            <a:off x="8795628" y="3216343"/>
            <a:ext cx="1192580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8" name="모서리가 둥근 직사각형 247"/>
          <p:cNvSpPr/>
          <p:nvPr/>
        </p:nvSpPr>
        <p:spPr>
          <a:xfrm>
            <a:off x="5868975" y="3926934"/>
            <a:ext cx="1458192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 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7182308" y="4600080"/>
            <a:ext cx="1458192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 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50" name="직선 화살표 연결선 249"/>
          <p:cNvCxnSpPr>
            <a:stCxn id="247" idx="1"/>
            <a:endCxn id="248" idx="0"/>
          </p:cNvCxnSpPr>
          <p:nvPr/>
        </p:nvCxnSpPr>
        <p:spPr>
          <a:xfrm flipH="1">
            <a:off x="6598071" y="3457413"/>
            <a:ext cx="2197557" cy="469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/>
          <p:cNvCxnSpPr>
            <a:stCxn id="247" idx="2"/>
            <a:endCxn id="249" idx="0"/>
          </p:cNvCxnSpPr>
          <p:nvPr/>
        </p:nvCxnSpPr>
        <p:spPr>
          <a:xfrm flipH="1">
            <a:off x="7911404" y="3698482"/>
            <a:ext cx="1480514" cy="90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모서리가 둥근 직사각형 251"/>
          <p:cNvSpPr/>
          <p:nvPr/>
        </p:nvSpPr>
        <p:spPr>
          <a:xfrm>
            <a:off x="8148090" y="1538451"/>
            <a:ext cx="1458192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강의 등록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95" name="꺾인 연결선 194"/>
          <p:cNvCxnSpPr>
            <a:stCxn id="247" idx="3"/>
            <a:endCxn id="200" idx="0"/>
          </p:cNvCxnSpPr>
          <p:nvPr/>
        </p:nvCxnSpPr>
        <p:spPr>
          <a:xfrm flipV="1">
            <a:off x="9988208" y="1948523"/>
            <a:ext cx="2065732" cy="1508890"/>
          </a:xfrm>
          <a:prstGeom prst="bentConnector4">
            <a:avLst>
              <a:gd name="adj1" fmla="val 12765"/>
              <a:gd name="adj2" fmla="val 1151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endCxn id="252" idx="3"/>
          </p:cNvCxnSpPr>
          <p:nvPr/>
        </p:nvCxnSpPr>
        <p:spPr>
          <a:xfrm flipH="1" flipV="1">
            <a:off x="9606282" y="1779521"/>
            <a:ext cx="1020988" cy="103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수정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15551962" y="2081036"/>
            <a:ext cx="1987112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review</a:t>
            </a:r>
          </a:p>
        </p:txBody>
      </p:sp>
      <p:cxnSp>
        <p:nvCxnSpPr>
          <p:cNvPr id="25" name="꺾인 연결선 24"/>
          <p:cNvCxnSpPr>
            <a:stCxn id="29" idx="3"/>
            <a:endCxn id="24" idx="3"/>
          </p:cNvCxnSpPr>
          <p:nvPr/>
        </p:nvCxnSpPr>
        <p:spPr>
          <a:xfrm flipV="1">
            <a:off x="14859000" y="3320025"/>
            <a:ext cx="1686518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35" idx="2"/>
            <a:endCxn id="27" idx="1"/>
          </p:cNvCxnSpPr>
          <p:nvPr/>
        </p:nvCxnSpPr>
        <p:spPr>
          <a:xfrm rot="16200000" flipH="1">
            <a:off x="1682747" y="2970097"/>
            <a:ext cx="2408993" cy="230271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7200" y="6667500"/>
            <a:ext cx="30480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10225825" y="6712576"/>
            <a:ext cx="1189150" cy="24384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8" idx="3"/>
          </p:cNvCxnSpPr>
          <p:nvPr/>
        </p:nvCxnSpPr>
        <p:spPr>
          <a:xfrm rot="16200000" flipV="1">
            <a:off x="11692676" y="6434876"/>
            <a:ext cx="1189149" cy="23241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0"/>
            <a:endCxn id="27" idx="3"/>
          </p:cNvCxnSpPr>
          <p:nvPr/>
        </p:nvCxnSpPr>
        <p:spPr>
          <a:xfrm rot="16200000" flipV="1">
            <a:off x="7558826" y="4625126"/>
            <a:ext cx="1341549" cy="27432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0"/>
            <a:endCxn id="35" idx="3"/>
          </p:cNvCxnSpPr>
          <p:nvPr/>
        </p:nvCxnSpPr>
        <p:spPr>
          <a:xfrm rot="16200000" flipV="1">
            <a:off x="2712789" y="2255589"/>
            <a:ext cx="2408992" cy="306203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085504" y="2247257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314" y="3147792"/>
            <a:ext cx="254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/review/update.do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966583" y="5325951"/>
            <a:ext cx="297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content, score</a:t>
            </a:r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386270" y="2016423"/>
            <a:ext cx="202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/review/list.do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4953000" y="7106367"/>
            <a:ext cx="297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content, score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8867643" y="8630367"/>
            <a:ext cx="297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content, score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5123579" y="8629199"/>
            <a:ext cx="297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content, score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230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삭제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15551962" y="2081036"/>
            <a:ext cx="1987112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review</a:t>
            </a:r>
          </a:p>
        </p:txBody>
      </p:sp>
      <p:cxnSp>
        <p:nvCxnSpPr>
          <p:cNvPr id="23" name="꺾인 연결선 22"/>
          <p:cNvCxnSpPr>
            <a:stCxn id="45" idx="3"/>
            <a:endCxn id="22" idx="3"/>
          </p:cNvCxnSpPr>
          <p:nvPr/>
        </p:nvCxnSpPr>
        <p:spPr>
          <a:xfrm flipV="1">
            <a:off x="14859000" y="3320025"/>
            <a:ext cx="1686518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51" idx="2"/>
            <a:endCxn id="43" idx="1"/>
          </p:cNvCxnSpPr>
          <p:nvPr/>
        </p:nvCxnSpPr>
        <p:spPr>
          <a:xfrm rot="16200000" flipH="1">
            <a:off x="1682747" y="2970097"/>
            <a:ext cx="2408993" cy="230271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077200" y="6667500"/>
            <a:ext cx="30480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3" idx="2"/>
            <a:endCxn id="44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4" idx="2"/>
            <a:endCxn id="45" idx="1"/>
          </p:cNvCxnSpPr>
          <p:nvPr/>
        </p:nvCxnSpPr>
        <p:spPr>
          <a:xfrm rot="16200000" flipH="1">
            <a:off x="10225825" y="6712576"/>
            <a:ext cx="1189150" cy="24384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5" idx="0"/>
            <a:endCxn id="44" idx="3"/>
          </p:cNvCxnSpPr>
          <p:nvPr/>
        </p:nvCxnSpPr>
        <p:spPr>
          <a:xfrm rot="16200000" flipV="1">
            <a:off x="11692676" y="6434876"/>
            <a:ext cx="1189149" cy="23241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0"/>
            <a:endCxn id="43" idx="3"/>
          </p:cNvCxnSpPr>
          <p:nvPr/>
        </p:nvCxnSpPr>
        <p:spPr>
          <a:xfrm rot="16200000" flipV="1">
            <a:off x="7558826" y="4625126"/>
            <a:ext cx="1341549" cy="27432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3" idx="0"/>
            <a:endCxn id="51" idx="3"/>
          </p:cNvCxnSpPr>
          <p:nvPr/>
        </p:nvCxnSpPr>
        <p:spPr>
          <a:xfrm rot="16200000" flipV="1">
            <a:off x="2712789" y="2255589"/>
            <a:ext cx="2408992" cy="306203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1085504" y="2247257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314" y="3147792"/>
            <a:ext cx="24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/review/delete.do</a:t>
            </a:r>
            <a:endParaRPr lang="en-US" altLang="ko-KR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2386270" y="2016423"/>
            <a:ext cx="202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/review/list.do</a:t>
            </a:r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394942" y="7065243"/>
            <a:ext cx="10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</a:t>
            </a:r>
            <a:r>
              <a:rPr lang="en-US" altLang="ko-KR" sz="2400" dirty="0" err="1" smtClean="0"/>
              <a:t>no</a:t>
            </a:r>
            <a:r>
              <a:rPr lang="en-US" altLang="ko-KR" sz="2400" dirty="0" smtClean="0"/>
              <a:t>, id</a:t>
            </a:r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735886" y="5387681"/>
            <a:ext cx="10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</a:t>
            </a:r>
            <a:r>
              <a:rPr lang="en-US" altLang="ko-KR" sz="2400" dirty="0" err="1" smtClean="0"/>
              <a:t>no</a:t>
            </a:r>
            <a:r>
              <a:rPr lang="en-US" altLang="ko-KR" sz="2400" dirty="0" smtClean="0"/>
              <a:t>, id</a:t>
            </a:r>
            <a:endParaRPr lang="en-US" altLang="ko-KR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9613899" y="8630367"/>
            <a:ext cx="10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</a:t>
            </a:r>
            <a:r>
              <a:rPr lang="en-US" altLang="ko-KR" sz="2400" dirty="0" err="1" smtClean="0"/>
              <a:t>no</a:t>
            </a:r>
            <a:r>
              <a:rPr lang="en-US" altLang="ko-KR" sz="2400" dirty="0" smtClean="0"/>
              <a:t>, id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5551962" y="8591099"/>
            <a:ext cx="104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</a:t>
            </a:r>
            <a:r>
              <a:rPr lang="en-US" altLang="ko-KR" sz="2400" dirty="0" err="1" smtClean="0"/>
              <a:t>no</a:t>
            </a:r>
            <a:r>
              <a:rPr lang="en-US" altLang="ko-KR" sz="2400" dirty="0" smtClean="0"/>
              <a:t>, id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025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0" y="620954"/>
            <a:ext cx="859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결제 평 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DB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6978" y="193760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60306" y="1967682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3315807"/>
            <a:ext cx="46672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454" y="3451974"/>
            <a:ext cx="4905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9300"/>
            <a:ext cx="15880466" cy="3200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33800" y="3369379"/>
            <a:ext cx="7391400" cy="25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90800" y="4381500"/>
            <a:ext cx="19812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40595" y="5753100"/>
            <a:ext cx="11559209" cy="2168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리스트를 </a:t>
            </a:r>
            <a:r>
              <a:rPr lang="en-US" altLang="ko-KR" sz="2800" dirty="0" smtClean="0">
                <a:solidFill>
                  <a:schemeClr val="tx1"/>
                </a:solidFill>
              </a:rPr>
              <a:t>SELECT</a:t>
            </a:r>
            <a:r>
              <a:rPr lang="ko-KR" altLang="en-US" sz="2800" dirty="0" smtClean="0">
                <a:solidFill>
                  <a:schemeClr val="tx1"/>
                </a:solidFill>
              </a:rPr>
              <a:t>를 해서 여러 개를 샀을 경우 리스트에 동일한 항목이 여러 번 나오는 경우가 생김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예약번호를 기준으로 파티션을 나눠서 동일한 </a:t>
            </a:r>
            <a:r>
              <a:rPr lang="ko-KR" altLang="en-US" sz="2800" dirty="0" err="1" smtClean="0">
                <a:solidFill>
                  <a:schemeClr val="tx1"/>
                </a:solidFill>
              </a:rPr>
              <a:t>예약번호</a:t>
            </a:r>
            <a:r>
              <a:rPr lang="ko-KR" altLang="en-US" sz="2800" dirty="0" smtClean="0">
                <a:solidFill>
                  <a:schemeClr val="tx1"/>
                </a:solidFill>
              </a:rPr>
              <a:t> 중에서 한 개만 가져와</a:t>
            </a:r>
            <a:r>
              <a:rPr lang="en-US" altLang="ko-KR" sz="2800" dirty="0" smtClean="0">
                <a:solidFill>
                  <a:schemeClr val="tx1"/>
                </a:solidFill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</a:rPr>
              <a:t>리스트에 한 개만 표시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47900"/>
            <a:ext cx="16400517" cy="1905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9599" y="4762500"/>
            <a:ext cx="9601202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리뷰 수정 시 클릭한 행의 내용과 </a:t>
            </a:r>
            <a:r>
              <a:rPr lang="ko-KR" altLang="en-US" sz="2800" dirty="0" err="1" smtClean="0">
                <a:solidFill>
                  <a:schemeClr val="tx1"/>
                </a:solidFill>
              </a:rPr>
              <a:t>별점을</a:t>
            </a:r>
            <a:r>
              <a:rPr lang="ko-KR" altLang="en-US" sz="2800" dirty="0" smtClean="0">
                <a:solidFill>
                  <a:schemeClr val="tx1"/>
                </a:solidFill>
              </a:rPr>
              <a:t> 가져올 때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감싸고 있는 가장 가까운 </a:t>
            </a:r>
            <a:r>
              <a:rPr lang="en-US" altLang="ko-KR" sz="2800" dirty="0" smtClean="0">
                <a:solidFill>
                  <a:schemeClr val="tx1"/>
                </a:solidFill>
              </a:rPr>
              <a:t>div</a:t>
            </a:r>
            <a:r>
              <a:rPr lang="ko-KR" altLang="en-US" sz="2800" dirty="0" smtClean="0">
                <a:solidFill>
                  <a:schemeClr val="tx1"/>
                </a:solidFill>
              </a:rPr>
              <a:t>를 찾고 그 밑의 </a:t>
            </a:r>
            <a:r>
              <a:rPr lang="ko-KR" altLang="en-US" sz="2800" dirty="0" err="1" smtClean="0">
                <a:solidFill>
                  <a:schemeClr val="tx1"/>
                </a:solidFill>
              </a:rPr>
              <a:t>별점과</a:t>
            </a:r>
            <a:r>
              <a:rPr lang="ko-KR" altLang="en-US" sz="2800" dirty="0" smtClean="0">
                <a:solidFill>
                  <a:schemeClr val="tx1"/>
                </a:solidFill>
              </a:rPr>
              <a:t> 내용을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찾아서 필요한 정보를 가져오는 코드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9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24775"/>
            <a:ext cx="13192759" cy="3733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36"/>
          <a:stretch/>
        </p:blipFill>
        <p:spPr>
          <a:xfrm>
            <a:off x="1295400" y="5845683"/>
            <a:ext cx="6629400" cy="361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845683"/>
            <a:ext cx="7419407" cy="36245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405903" y="8953500"/>
            <a:ext cx="2590800" cy="507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62200" y="6972300"/>
            <a:ext cx="3124200" cy="50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 rot="1111469">
            <a:off x="5579123" y="7708691"/>
            <a:ext cx="5773321" cy="1093546"/>
          </a:xfrm>
          <a:prstGeom prst="leftRightArrow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26159" y="1403991"/>
            <a:ext cx="4240757" cy="3954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Mapper interface</a:t>
            </a:r>
            <a:r>
              <a:rPr lang="ko-KR" altLang="en-US" sz="2800" dirty="0" smtClean="0">
                <a:solidFill>
                  <a:schemeClr val="tx1"/>
                </a:solidFill>
              </a:rPr>
              <a:t>와 </a:t>
            </a:r>
            <a:r>
              <a:rPr lang="en-US" altLang="ko-KR" sz="2800" dirty="0" smtClean="0">
                <a:solidFill>
                  <a:schemeClr val="tx1"/>
                </a:solidFill>
              </a:rPr>
              <a:t>xml</a:t>
            </a:r>
            <a:r>
              <a:rPr lang="ko-KR" altLang="en-US" sz="2800" dirty="0" smtClean="0">
                <a:solidFill>
                  <a:schemeClr val="tx1"/>
                </a:solidFill>
              </a:rPr>
              <a:t>파일의 이름을 다르게 지정해 </a:t>
            </a:r>
            <a:r>
              <a:rPr lang="en-US" altLang="ko-KR" sz="2800" dirty="0" smtClean="0">
                <a:solidFill>
                  <a:schemeClr val="tx1"/>
                </a:solidFill>
              </a:rPr>
              <a:t>mapper</a:t>
            </a:r>
            <a:r>
              <a:rPr lang="ko-KR" altLang="en-US" sz="2800" dirty="0" smtClean="0">
                <a:solidFill>
                  <a:schemeClr val="tx1"/>
                </a:solidFill>
              </a:rPr>
              <a:t>를 제대로 읽어오지 못해 오류 발생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19670" y="7152303"/>
            <a:ext cx="54168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강의 결제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19670" y="7152303"/>
            <a:ext cx="5503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교재 결제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4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15" y="1533287"/>
            <a:ext cx="8792685" cy="61641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43" y="4378126"/>
            <a:ext cx="8375314" cy="46952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441881" y="4235163"/>
            <a:ext cx="489396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주문번호</a:t>
            </a:r>
            <a:r>
              <a:rPr lang="en-US" altLang="ko-KR" dirty="0"/>
              <a:t>(ordNo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아이디</a:t>
            </a:r>
            <a:r>
              <a:rPr lang="en-US" altLang="ko-KR" dirty="0"/>
              <a:t>(id), </a:t>
            </a:r>
            <a:r>
              <a:rPr lang="ko-KR" altLang="en-US" dirty="0"/>
              <a:t>이름</a:t>
            </a:r>
            <a:r>
              <a:rPr lang="en-US" altLang="ko-KR" dirty="0"/>
              <a:t>(name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주문일</a:t>
            </a:r>
            <a:r>
              <a:rPr lang="en-US" altLang="ko-KR" dirty="0"/>
              <a:t>(orderDate)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/>
              <a:t>도착일</a:t>
            </a:r>
            <a:r>
              <a:rPr lang="en-US" altLang="ko-KR" dirty="0"/>
              <a:t>(arriveDate)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</a:t>
            </a:r>
            <a:r>
              <a:rPr lang="ko-KR" altLang="en-US" dirty="0"/>
              <a:t> </a:t>
            </a:r>
            <a:r>
              <a:rPr lang="ko-KR" altLang="en-US" dirty="0" smtClean="0"/>
              <a:t>교재 </a:t>
            </a:r>
            <a:r>
              <a:rPr lang="ko-KR" altLang="en-US" dirty="0"/>
              <a:t>이미지</a:t>
            </a:r>
            <a:r>
              <a:rPr lang="en-US" altLang="ko-KR" dirty="0"/>
              <a:t>(filename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</a:t>
            </a:r>
            <a:r>
              <a:rPr lang="ko-KR" altLang="en-US" dirty="0"/>
              <a:t> 수량</a:t>
            </a:r>
            <a:r>
              <a:rPr lang="en-US" altLang="ko-KR" dirty="0"/>
              <a:t>(quantity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D7 : </a:t>
            </a:r>
            <a:r>
              <a:rPr lang="ko-KR" altLang="en-US" dirty="0" smtClean="0"/>
              <a:t>교재 이름</a:t>
            </a:r>
            <a:r>
              <a:rPr lang="en-US" altLang="ko-KR" dirty="0" smtClean="0"/>
              <a:t>(bookName),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(bookDiv)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smtClean="0"/>
              <a:t>배송상태</a:t>
            </a:r>
            <a:r>
              <a:rPr lang="en-US" altLang="ko-KR" dirty="0"/>
              <a:t>(dlvCondition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smtClean="0"/>
              <a:t>총 가격</a:t>
            </a:r>
            <a:r>
              <a:rPr lang="en-US" altLang="ko-KR" dirty="0" smtClean="0"/>
              <a:t>(totalPrice)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624448" y="3916452"/>
            <a:ext cx="498763" cy="3187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63245" y="3986804"/>
            <a:ext cx="498763" cy="3184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55930" y="7237712"/>
            <a:ext cx="743456" cy="180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49190" y="3818187"/>
            <a:ext cx="1076687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L1: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한 줄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60931" y="6831926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60931" y="7237712"/>
            <a:ext cx="4893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주문 상세보기 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 페이지 이동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1413329" y="3747579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13328" y="3101248"/>
            <a:ext cx="487725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항목의 메뉴선택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 </a:t>
            </a:r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1413329" y="2668541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34" name="직사각형 33"/>
          <p:cNvSpPr/>
          <p:nvPr/>
        </p:nvSpPr>
        <p:spPr>
          <a:xfrm>
            <a:off x="1504790" y="2939013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5288" y="2977208"/>
            <a:ext cx="498763" cy="3160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61504" y="3906965"/>
            <a:ext cx="498763" cy="293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83326" y="3906965"/>
            <a:ext cx="498763" cy="284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84272" y="3933900"/>
            <a:ext cx="498763" cy="257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35237" y="4017881"/>
            <a:ext cx="498763" cy="347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11422" y="4085683"/>
            <a:ext cx="498763" cy="229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840870" y="38846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00688" y="8617035"/>
            <a:ext cx="604312" cy="336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38684" y="3652662"/>
            <a:ext cx="7682132" cy="72045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90800" y="571500"/>
            <a:ext cx="1310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교제 결제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주문 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571500"/>
            <a:ext cx="1493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교제 결제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4000" b="1" dirty="0" smtClean="0">
                <a:latin typeface="Adobe Garamond Pro Bold" panose="02020702060506020403" pitchFamily="18" charset="0"/>
              </a:rPr>
              <a:t>주문 리스트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배송 상태 변경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5" y="1914352"/>
            <a:ext cx="10496550" cy="7038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13328" y="3924632"/>
            <a:ext cx="4893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주문번호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(ordNo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D2 : </a:t>
            </a:r>
            <a:r>
              <a:rPr lang="ko-KR" altLang="en-US" dirty="0" smtClean="0">
                <a:solidFill>
                  <a:prstClr val="black"/>
                </a:solidFill>
              </a:rPr>
              <a:t>배송상태</a:t>
            </a:r>
            <a:r>
              <a:rPr lang="en-US" altLang="ko-KR" dirty="0">
                <a:solidFill>
                  <a:prstClr val="black"/>
                </a:solidFill>
              </a:rPr>
              <a:t>(dlvCondition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96615" y="4578342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링크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3328" y="5049602"/>
            <a:ext cx="4893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변경 처리 후 모달 창 숨기기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모달 창 숨기기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13328" y="3462967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출력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13328" y="3101248"/>
            <a:ext cx="48772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: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배송상태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(dlvCondition)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13329" y="2668541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입력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7844" y="3130805"/>
            <a:ext cx="498763" cy="293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27979" y="3818187"/>
            <a:ext cx="453421" cy="284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1400" y="3849019"/>
            <a:ext cx="2209800" cy="35155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14069" y="4871776"/>
            <a:ext cx="549375" cy="336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77000" y="4871775"/>
            <a:ext cx="549375" cy="336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4739" y="404021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53000" y="620954"/>
            <a:ext cx="843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3.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와이어 프레임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6305455" y="379884"/>
            <a:ext cx="1458192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관리자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144606" y="379883"/>
            <a:ext cx="1458192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비회원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4725030" y="379883"/>
            <a:ext cx="1458192" cy="4821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회원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015980" y="5219700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메인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325367" y="4509528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멘토링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회원만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325366" y="5646765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멘토링 목록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321073" y="6467643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멘토링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목록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0721468" y="5646764"/>
            <a:ext cx="1064634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상세보기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0721468" y="6467642"/>
            <a:ext cx="1064634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상세보기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2142293" y="5646764"/>
            <a:ext cx="1058359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멘토링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신청하기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2142293" y="6467642"/>
            <a:ext cx="1058359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수정하기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2142293" y="7267894"/>
            <a:ext cx="1058359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접수마감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3530261" y="5646764"/>
            <a:ext cx="1058359" cy="4821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대화방 생성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13530261" y="3651960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진행 중인 대화방 목록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321072" y="3650550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지원하기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6" name="직선 화살표 연결선 125"/>
          <p:cNvCxnSpPr>
            <a:stCxn id="116" idx="3"/>
            <a:endCxn id="118" idx="1"/>
          </p:cNvCxnSpPr>
          <p:nvPr/>
        </p:nvCxnSpPr>
        <p:spPr>
          <a:xfrm flipV="1">
            <a:off x="10339519" y="5887834"/>
            <a:ext cx="3819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8" idx="3"/>
            <a:endCxn id="120" idx="1"/>
          </p:cNvCxnSpPr>
          <p:nvPr/>
        </p:nvCxnSpPr>
        <p:spPr>
          <a:xfrm>
            <a:off x="11786102" y="5887834"/>
            <a:ext cx="35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20" idx="3"/>
            <a:endCxn id="123" idx="1"/>
          </p:cNvCxnSpPr>
          <p:nvPr/>
        </p:nvCxnSpPr>
        <p:spPr>
          <a:xfrm>
            <a:off x="13200652" y="5887834"/>
            <a:ext cx="329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114" idx="3"/>
            <a:endCxn id="115" idx="1"/>
          </p:cNvCxnSpPr>
          <p:nvPr/>
        </p:nvCxnSpPr>
        <p:spPr>
          <a:xfrm flipV="1">
            <a:off x="8030133" y="4750598"/>
            <a:ext cx="1295234" cy="7101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115" idx="2"/>
          </p:cNvCxnSpPr>
          <p:nvPr/>
        </p:nvCxnSpPr>
        <p:spPr>
          <a:xfrm flipH="1">
            <a:off x="9830296" y="4991667"/>
            <a:ext cx="2148" cy="33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H="1">
            <a:off x="9042902" y="5330406"/>
            <a:ext cx="785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9042902" y="5330406"/>
            <a:ext cx="0" cy="137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endCxn id="116" idx="1"/>
          </p:cNvCxnSpPr>
          <p:nvPr/>
        </p:nvCxnSpPr>
        <p:spPr>
          <a:xfrm>
            <a:off x="9042902" y="5887834"/>
            <a:ext cx="2824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endCxn id="117" idx="1"/>
          </p:cNvCxnSpPr>
          <p:nvPr/>
        </p:nvCxnSpPr>
        <p:spPr>
          <a:xfrm>
            <a:off x="9042902" y="6708712"/>
            <a:ext cx="2781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7" idx="3"/>
            <a:endCxn id="119" idx="1"/>
          </p:cNvCxnSpPr>
          <p:nvPr/>
        </p:nvCxnSpPr>
        <p:spPr>
          <a:xfrm flipV="1">
            <a:off x="10335226" y="6708712"/>
            <a:ext cx="3862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3"/>
            <a:endCxn id="121" idx="1"/>
          </p:cNvCxnSpPr>
          <p:nvPr/>
        </p:nvCxnSpPr>
        <p:spPr>
          <a:xfrm>
            <a:off x="11786102" y="6708712"/>
            <a:ext cx="35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119" idx="3"/>
            <a:endCxn id="122" idx="1"/>
          </p:cNvCxnSpPr>
          <p:nvPr/>
        </p:nvCxnSpPr>
        <p:spPr>
          <a:xfrm>
            <a:off x="11786102" y="6708712"/>
            <a:ext cx="356191" cy="8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모서리가 둥근 직사각형 137"/>
          <p:cNvSpPr/>
          <p:nvPr/>
        </p:nvSpPr>
        <p:spPr>
          <a:xfrm>
            <a:off x="15291302" y="4094589"/>
            <a:ext cx="1014153" cy="4821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상담창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메시지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3530261" y="4502480"/>
            <a:ext cx="1014153" cy="4821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</a:rPr>
              <a:t>진행 중인 대화방 목록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0" name="직선 화살표 연결선 139"/>
          <p:cNvCxnSpPr>
            <a:stCxn id="115" idx="0"/>
            <a:endCxn id="125" idx="2"/>
          </p:cNvCxnSpPr>
          <p:nvPr/>
        </p:nvCxnSpPr>
        <p:spPr>
          <a:xfrm flipH="1" flipV="1">
            <a:off x="9828149" y="4132689"/>
            <a:ext cx="4295" cy="37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125" idx="3"/>
            <a:endCxn id="139" idx="1"/>
          </p:cNvCxnSpPr>
          <p:nvPr/>
        </p:nvCxnSpPr>
        <p:spPr>
          <a:xfrm>
            <a:off x="10335225" y="3891620"/>
            <a:ext cx="3195036" cy="8519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24" idx="1"/>
          </p:cNvCxnSpPr>
          <p:nvPr/>
        </p:nvCxnSpPr>
        <p:spPr>
          <a:xfrm>
            <a:off x="11932743" y="3891619"/>
            <a:ext cx="1597518" cy="1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24" idx="3"/>
            <a:endCxn id="138" idx="1"/>
          </p:cNvCxnSpPr>
          <p:nvPr/>
        </p:nvCxnSpPr>
        <p:spPr>
          <a:xfrm>
            <a:off x="14544414" y="3893030"/>
            <a:ext cx="746888" cy="442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39" idx="3"/>
            <a:endCxn id="138" idx="1"/>
          </p:cNvCxnSpPr>
          <p:nvPr/>
        </p:nvCxnSpPr>
        <p:spPr>
          <a:xfrm flipV="1">
            <a:off x="14544414" y="4335659"/>
            <a:ext cx="746888" cy="407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5313451" y="5132378"/>
            <a:ext cx="1166112" cy="656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공지사항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590487" y="5132378"/>
            <a:ext cx="1166112" cy="656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25000"/>
                  </a:schemeClr>
                </a:solidFill>
              </a:rPr>
              <a:t>리스트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06000" y="6247339"/>
            <a:ext cx="1166112" cy="656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상세보기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90487" y="4073110"/>
            <a:ext cx="1166112" cy="6567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공지등록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704958" y="6247339"/>
            <a:ext cx="1166112" cy="6567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공지수정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13955" y="7271615"/>
            <a:ext cx="1166112" cy="6567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공지삭제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/>
          <p:cNvCxnSpPr>
            <a:stCxn id="114" idx="1"/>
            <a:endCxn id="39" idx="3"/>
          </p:cNvCxnSpPr>
          <p:nvPr/>
        </p:nvCxnSpPr>
        <p:spPr>
          <a:xfrm flipH="1">
            <a:off x="6479563" y="5460770"/>
            <a:ext cx="53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9" idx="1"/>
            <a:endCxn id="40" idx="3"/>
          </p:cNvCxnSpPr>
          <p:nvPr/>
        </p:nvCxnSpPr>
        <p:spPr>
          <a:xfrm flipH="1">
            <a:off x="4756599" y="5460770"/>
            <a:ext cx="556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0" idx="0"/>
            <a:endCxn id="42" idx="2"/>
          </p:cNvCxnSpPr>
          <p:nvPr/>
        </p:nvCxnSpPr>
        <p:spPr>
          <a:xfrm flipV="1">
            <a:off x="4173543" y="4729894"/>
            <a:ext cx="0" cy="40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0" idx="2"/>
          </p:cNvCxnSpPr>
          <p:nvPr/>
        </p:nvCxnSpPr>
        <p:spPr>
          <a:xfrm>
            <a:off x="4173543" y="5789162"/>
            <a:ext cx="15513" cy="45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1" idx="1"/>
            <a:endCxn id="43" idx="3"/>
          </p:cNvCxnSpPr>
          <p:nvPr/>
        </p:nvCxnSpPr>
        <p:spPr>
          <a:xfrm flipH="1">
            <a:off x="2871070" y="6575731"/>
            <a:ext cx="73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1" idx="2"/>
            <a:endCxn id="44" idx="3"/>
          </p:cNvCxnSpPr>
          <p:nvPr/>
        </p:nvCxnSpPr>
        <p:spPr>
          <a:xfrm flipH="1">
            <a:off x="2880067" y="6904123"/>
            <a:ext cx="1308989" cy="69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4" idx="1"/>
            <a:endCxn id="40" idx="1"/>
          </p:cNvCxnSpPr>
          <p:nvPr/>
        </p:nvCxnSpPr>
        <p:spPr>
          <a:xfrm rot="10800000" flipH="1">
            <a:off x="1713955" y="5460771"/>
            <a:ext cx="1876532" cy="2139237"/>
          </a:xfrm>
          <a:prstGeom prst="bentConnector3">
            <a:avLst>
              <a:gd name="adj1" fmla="val -25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0" y="571500"/>
            <a:ext cx="1066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교제 결제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4000" b="1" dirty="0" smtClean="0">
                <a:latin typeface="Adobe Garamond Pro Bold" panose="02020702060506020403" pitchFamily="18" charset="0"/>
              </a:rPr>
              <a:t>내 주문 목록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16" y="1913183"/>
            <a:ext cx="7789684" cy="6618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41881" y="4235163"/>
            <a:ext cx="4893968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주문일</a:t>
            </a:r>
            <a:r>
              <a:rPr lang="en-US" altLang="ko-KR" dirty="0" smtClean="0"/>
              <a:t>(orderDate)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도착일</a:t>
            </a:r>
            <a:r>
              <a:rPr lang="en-US" altLang="ko-KR" dirty="0"/>
              <a:t>(arriveDate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/>
              <a:t>배송상태</a:t>
            </a:r>
            <a:r>
              <a:rPr lang="en-US" altLang="ko-KR" dirty="0"/>
              <a:t>(dlvCondition)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주문번호</a:t>
            </a:r>
            <a:r>
              <a:rPr lang="en-US" altLang="ko-KR" dirty="0" smtClean="0"/>
              <a:t>(ordNo)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교재 </a:t>
            </a:r>
            <a:r>
              <a:rPr lang="ko-KR" altLang="en-US" dirty="0"/>
              <a:t>이미지</a:t>
            </a:r>
            <a:r>
              <a:rPr lang="en-US" altLang="ko-KR" dirty="0"/>
              <a:t>(filename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</a:t>
            </a:r>
            <a:r>
              <a:rPr lang="ko-KR" altLang="en-US" dirty="0"/>
              <a:t> 가격</a:t>
            </a:r>
            <a:r>
              <a:rPr lang="en-US" altLang="ko-KR" dirty="0"/>
              <a:t>(Price)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교재 이름</a:t>
            </a:r>
            <a:r>
              <a:rPr lang="en-US" altLang="ko-KR" dirty="0" smtClean="0"/>
              <a:t>(bookName),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(bookDiv)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smtClean="0"/>
              <a:t>총 가격</a:t>
            </a:r>
            <a:r>
              <a:rPr lang="en-US" altLang="ko-KR" dirty="0" smtClean="0"/>
              <a:t>(totalPrice)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60931" y="6543487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441881" y="7005152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상세보기 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 주문 상세보기 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 </a:t>
            </a:r>
            <a:r>
              <a:rPr lang="ko-KR" altLang="en-US" dirty="0" smtClean="0"/>
              <a:t>페이지 이동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413329" y="3747579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413328" y="3101248"/>
            <a:ext cx="487725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항목의 메뉴선택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413329" y="2668541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515100"/>
            <a:ext cx="8179193" cy="350742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38283" y="336519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95600" y="3365193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15200" y="397841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641" y="397841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2404" y="492095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8708" y="5372100"/>
            <a:ext cx="531684" cy="1616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7256" y="440043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67993" y="674593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58708" y="5618208"/>
            <a:ext cx="498763" cy="2872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83949" y="5045889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02574" y="5648629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16020" y="3978411"/>
            <a:ext cx="6809424" cy="251844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933533" y="3728344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79384" y="9462205"/>
            <a:ext cx="532857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200" y="571500"/>
            <a:ext cx="1127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교제 결제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4000" b="1" dirty="0" smtClean="0">
                <a:latin typeface="Adobe Garamond Pro Bold" panose="02020702060506020403" pitchFamily="18" charset="0"/>
              </a:rPr>
              <a:t>주문 상세 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31" y="1843306"/>
            <a:ext cx="7920738" cy="5838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80" y="7643393"/>
            <a:ext cx="7741489" cy="2122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41881" y="4235163"/>
            <a:ext cx="4893968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주문일</a:t>
            </a:r>
            <a:r>
              <a:rPr lang="en-US" altLang="ko-KR" dirty="0" smtClean="0"/>
              <a:t>(orderDate)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도착일</a:t>
            </a:r>
            <a:r>
              <a:rPr lang="en-US" altLang="ko-KR" dirty="0"/>
              <a:t>(arriveDate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/>
              <a:t>주문번호</a:t>
            </a:r>
            <a:r>
              <a:rPr lang="en-US" altLang="ko-KR" dirty="0"/>
              <a:t>(ordNo)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/>
              <a:t>배송상태</a:t>
            </a:r>
            <a:r>
              <a:rPr lang="en-US" altLang="ko-KR" dirty="0"/>
              <a:t>(dlvCondition)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교재 </a:t>
            </a:r>
            <a:r>
              <a:rPr lang="ko-KR" altLang="en-US" dirty="0"/>
              <a:t>이름</a:t>
            </a:r>
            <a:r>
              <a:rPr lang="en-US" altLang="ko-KR" dirty="0"/>
              <a:t>(bookName), </a:t>
            </a:r>
            <a:r>
              <a:rPr lang="ko-KR" altLang="en-US" dirty="0"/>
              <a:t>구분</a:t>
            </a:r>
            <a:r>
              <a:rPr lang="en-US" altLang="ko-KR" dirty="0"/>
              <a:t>(bookDiv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교재 이미지</a:t>
            </a:r>
            <a:r>
              <a:rPr lang="en-US" altLang="ko-KR" dirty="0" smtClean="0"/>
              <a:t>(filename)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/>
              <a:t>가격</a:t>
            </a:r>
            <a:r>
              <a:rPr lang="en-US" altLang="ko-KR" dirty="0"/>
              <a:t>(Price)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smtClean="0"/>
              <a:t>받는사람</a:t>
            </a:r>
            <a:r>
              <a:rPr lang="en-US" altLang="ko-KR" dirty="0" smtClean="0"/>
              <a:t>(name)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smtClean="0"/>
              <a:t>배송지</a:t>
            </a:r>
            <a:r>
              <a:rPr lang="en-US" altLang="ko-KR" dirty="0" smtClean="0"/>
              <a:t>(dlvAdress)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(tel)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D11 </a:t>
            </a:r>
            <a:r>
              <a:rPr lang="en-US" altLang="ko-KR" dirty="0"/>
              <a:t>: </a:t>
            </a:r>
            <a:r>
              <a:rPr lang="ko-KR" altLang="en-US" dirty="0" smtClean="0"/>
              <a:t>구매자 </a:t>
            </a:r>
            <a:r>
              <a:rPr lang="ko-KR" altLang="en-US" dirty="0"/>
              <a:t>아이디</a:t>
            </a:r>
            <a:r>
              <a:rPr lang="en-US" altLang="ko-KR" dirty="0"/>
              <a:t>(id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D12 </a:t>
            </a:r>
            <a:r>
              <a:rPr lang="en-US" altLang="ko-KR" dirty="0"/>
              <a:t>:  </a:t>
            </a:r>
            <a:r>
              <a:rPr lang="ko-KR" altLang="en-US" dirty="0"/>
              <a:t>결제 수단</a:t>
            </a:r>
            <a:r>
              <a:rPr lang="en-US" altLang="ko-KR" dirty="0"/>
              <a:t>(payMethod)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D13 :</a:t>
            </a:r>
            <a:r>
              <a:rPr lang="ko-KR" altLang="en-US" dirty="0"/>
              <a:t> 총 가격</a:t>
            </a:r>
            <a:r>
              <a:rPr lang="en-US" altLang="ko-KR" dirty="0"/>
              <a:t>(totalPrice)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41881" y="8205481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441881" y="8696079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상세보기 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이전 메뉴로 돌아가기 처리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 </a:t>
            </a:r>
            <a:r>
              <a:rPr lang="ko-KR" altLang="en-US" dirty="0" smtClean="0"/>
              <a:t>주문 삭제 처리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413329" y="3747579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413328" y="3101248"/>
            <a:ext cx="487725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항목의 메뉴선택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 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413329" y="2668541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>
          <a:xfrm>
            <a:off x="7661290" y="312205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99654" y="421553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29400" y="4344654"/>
            <a:ext cx="531684" cy="1616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84961" y="3539502"/>
            <a:ext cx="553639" cy="303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0778" y="3046077"/>
            <a:ext cx="498763" cy="596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D1,D2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96401" y="8650336"/>
            <a:ext cx="60350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19358" y="393649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6684" y="4647920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35042" y="4920953"/>
            <a:ext cx="7166158" cy="116667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10543" y="9563100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47534" y="9563100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5992" y="3544773"/>
            <a:ext cx="7185208" cy="123804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06117" y="8384075"/>
            <a:ext cx="651914" cy="266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54001" y="8107213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20589" y="6680697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22488" y="7002263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21903" y="7287325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524000" y="571500"/>
            <a:ext cx="1531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결제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주문 하기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95500"/>
            <a:ext cx="9146435" cy="7772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06200" y="3760912"/>
            <a:ext cx="48939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(id)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(address)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(tel)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교재 이미지</a:t>
            </a:r>
            <a:r>
              <a:rPr lang="en-US" altLang="ko-KR" dirty="0" smtClean="0"/>
              <a:t>(fileName)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교재 이름</a:t>
            </a:r>
            <a:r>
              <a:rPr lang="en-US" altLang="ko-KR" dirty="0" smtClean="0"/>
              <a:t>(bookName),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(bookDiv)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교재 가격</a:t>
            </a:r>
            <a:r>
              <a:rPr lang="en-US" altLang="ko-KR" dirty="0" smtClean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구매 수량</a:t>
            </a:r>
            <a:r>
              <a:rPr lang="en-US" altLang="ko-KR" dirty="0" smtClean="0"/>
              <a:t>(quantity)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5150" y="5792237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525150" y="6253902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상세보기 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주문 하기 처리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배송정보변경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1506200" y="3288893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1506199" y="2909207"/>
            <a:ext cx="48772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 </a:t>
            </a:r>
            <a:r>
              <a:rPr lang="ko-KR" altLang="en-US" dirty="0" smtClean="0"/>
              <a:t>결제수단</a:t>
            </a:r>
            <a:r>
              <a:rPr lang="en-US" altLang="ko-KR" dirty="0" smtClean="0"/>
              <a:t>(payMethod)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506200" y="2476500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34" name="직사각형 33"/>
          <p:cNvSpPr/>
          <p:nvPr/>
        </p:nvSpPr>
        <p:spPr>
          <a:xfrm>
            <a:off x="6281629" y="492028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14800" y="7504513"/>
            <a:ext cx="531684" cy="1616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80242" y="865033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62579" y="5869226"/>
            <a:ext cx="498763" cy="210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2543" y="5386066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95400" y="4520957"/>
            <a:ext cx="8153400" cy="2073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603446" y="9256805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61342" y="2791975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61342" y="3159447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52558" y="3535956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47721" y="805307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34400" y="3845426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06985" y="5550131"/>
            <a:ext cx="531684" cy="1794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51084" y="541875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9" y="1927980"/>
            <a:ext cx="9184666" cy="7882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571500"/>
            <a:ext cx="998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결제 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화면 구현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주문 하기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배송 정보 변경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51385" y="4338882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받는사람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(name)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주소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a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ddress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D3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전화번호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(tel)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1385" y="5250114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링크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51385" y="5723883"/>
            <a:ext cx="4893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적용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후 교재 결제 페이지로 다시 이동</a:t>
            </a:r>
            <a:endParaRPr kumimoji="0" lang="en-US" altLang="ko-KR" sz="18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적용하지않고 다시 이동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1385" y="3889315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출력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49048" y="2961942"/>
            <a:ext cx="487725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</a:rPr>
              <a:t>D1 : </a:t>
            </a:r>
            <a:r>
              <a:rPr lang="ko-KR" altLang="en-US" dirty="0">
                <a:solidFill>
                  <a:prstClr val="black"/>
                </a:solidFill>
              </a:rPr>
              <a:t>받는사람</a:t>
            </a:r>
            <a:r>
              <a:rPr lang="en-US" altLang="ko-KR" dirty="0">
                <a:solidFill>
                  <a:prstClr val="black"/>
                </a:solidFill>
              </a:rPr>
              <a:t>(name)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</a:rPr>
              <a:t>D2 : </a:t>
            </a:r>
            <a:r>
              <a:rPr lang="ko-KR" altLang="en-US" dirty="0">
                <a:solidFill>
                  <a:prstClr val="black"/>
                </a:solidFill>
              </a:rPr>
              <a:t>주소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 err="1">
                <a:solidFill>
                  <a:prstClr val="black"/>
                </a:solidFill>
              </a:rPr>
              <a:t>dlvAddress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</a:rPr>
              <a:t>D3 : </a:t>
            </a:r>
            <a:r>
              <a:rPr lang="ko-KR" altLang="en-US" dirty="0">
                <a:solidFill>
                  <a:prstClr val="black"/>
                </a:solidFill>
              </a:rPr>
              <a:t>전화번호</a:t>
            </a:r>
            <a:r>
              <a:rPr lang="en-US" altLang="ko-KR" dirty="0">
                <a:solidFill>
                  <a:prstClr val="black"/>
                </a:solidFill>
              </a:rPr>
              <a:t>(tel)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49048" y="2478399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입력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80988" y="5233704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24200" y="2945309"/>
            <a:ext cx="51100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46600" y="3632813"/>
            <a:ext cx="51100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46600" y="4320317"/>
            <a:ext cx="51100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75373" y="5233704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7820" y="2896229"/>
            <a:ext cx="663853" cy="3160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05093" y="3563339"/>
            <a:ext cx="663853" cy="3160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04483" y="4230449"/>
            <a:ext cx="663853" cy="3160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84" y="7137176"/>
            <a:ext cx="7228546" cy="25185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67200" y="571500"/>
            <a:ext cx="998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화면 구현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 리스트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34752" y="3798070"/>
            <a:ext cx="489396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아이디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(id)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작성일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writeDate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D3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별점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(score)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D4 :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내용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(content)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06199" y="5027332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링크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34752" y="5488997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L1 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수정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삭제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모달창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보이게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리뷰 등록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모달창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보이게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L3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리뷰 페이지 이동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6199" y="3307472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출력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1803" y="7718542"/>
            <a:ext cx="532857" cy="343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91585" y="7692263"/>
            <a:ext cx="748155" cy="198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09630" y="8799335"/>
            <a:ext cx="822970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25915" y="8435228"/>
            <a:ext cx="822970" cy="198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62680" y="7252648"/>
            <a:ext cx="532857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19130" y="7689092"/>
            <a:ext cx="6819900" cy="57732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000" y="9196155"/>
            <a:ext cx="532857" cy="2839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34" y="1894939"/>
            <a:ext cx="7247596" cy="52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58266"/>
            <a:ext cx="9867900" cy="6762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571500"/>
            <a:ext cx="998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화면 설계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 등록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34752" y="4929204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링크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34752" y="5390869"/>
            <a:ext cx="4893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 시 </a:t>
            </a:r>
            <a:r>
              <a:rPr lang="ko-KR" altLang="en-US" dirty="0" smtClean="0">
                <a:solidFill>
                  <a:prstClr val="black"/>
                </a:solidFill>
                <a:latin typeface="Calibri"/>
              </a:rPr>
              <a:t>등록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처리 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모달 창 숨기기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 시 취소 처리 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모달 창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숨기기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34752" y="4305300"/>
            <a:ext cx="487725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별점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(score)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D2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내용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(content)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06200" y="3843635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입력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91551" y="3985784"/>
            <a:ext cx="4065998" cy="120094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82807" y="3247520"/>
            <a:ext cx="1347542" cy="30883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40385" y="5945365"/>
            <a:ext cx="484415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8000" y="5945365"/>
            <a:ext cx="484415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1404" y="3060909"/>
            <a:ext cx="675425" cy="2490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2349" y="4464599"/>
            <a:ext cx="616946" cy="360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67" y="2355530"/>
            <a:ext cx="9753600" cy="7829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571500"/>
            <a:ext cx="998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화면 설계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</a:t>
            </a:r>
            <a:r>
              <a:rPr kumimoji="0" lang="ko-KR" altLang="en-US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수정</a:t>
            </a:r>
            <a:r>
              <a:rPr lang="en-US" altLang="ko-KR" sz="4000" b="1" dirty="0">
                <a:solidFill>
                  <a:prstClr val="black"/>
                </a:solidFill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/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삭제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34752" y="4011284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리뷰번호</a:t>
            </a:r>
            <a:r>
              <a:rPr lang="en-US" altLang="ko-KR" dirty="0" smtClean="0">
                <a:solidFill>
                  <a:prstClr val="black"/>
                </a:solidFill>
                <a:latin typeface="Calibri"/>
              </a:rPr>
              <a:t>(rno)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D2 : </a:t>
            </a:r>
            <a:r>
              <a:rPr lang="ko-KR" altLang="en-US" dirty="0" smtClean="0">
                <a:solidFill>
                  <a:prstClr val="black"/>
                </a:solidFill>
                <a:latin typeface="Calibri"/>
              </a:rPr>
              <a:t>별점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(score)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D3 : </a:t>
            </a:r>
            <a:r>
              <a:rPr lang="ko-KR" altLang="en-US" dirty="0" smtClean="0">
                <a:solidFill>
                  <a:prstClr val="black"/>
                </a:solidFill>
                <a:latin typeface="Calibri"/>
              </a:rPr>
              <a:t>내용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(content)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34752" y="4929204"/>
            <a:ext cx="48939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링크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34752" y="5390869"/>
            <a:ext cx="48939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L1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 시 수정 처리 후 </a:t>
            </a:r>
            <a:r>
              <a:rPr lang="ko-KR" altLang="en-US" dirty="0">
                <a:solidFill>
                  <a:prstClr val="black"/>
                </a:solidFill>
              </a:rPr>
              <a:t>모달 창 숨기기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L2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 시 삭제 처리 후 </a:t>
            </a:r>
            <a:r>
              <a:rPr lang="ko-KR" altLang="en-US" dirty="0">
                <a:solidFill>
                  <a:prstClr val="black"/>
                </a:solidFill>
              </a:rPr>
              <a:t>모달 창 숨기기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L3 :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클릭 시 처리 없이 모달 창 숨기기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9487" y="3541534"/>
            <a:ext cx="489396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출력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6200" y="2907567"/>
            <a:ext cx="487725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D1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별점</a:t>
            </a:r>
            <a:r>
              <a:rPr lang="en-US" altLang="ko-KR" dirty="0">
                <a:solidFill>
                  <a:prstClr val="black"/>
                </a:solidFill>
              </a:rPr>
              <a:t>(score)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D2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내용</a:t>
            </a:r>
            <a:r>
              <a:rPr lang="en-US" altLang="ko-KR" dirty="0">
                <a:solidFill>
                  <a:prstClr val="black"/>
                </a:solidFill>
              </a:rPr>
              <a:t>(content)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15702" y="2458266"/>
            <a:ext cx="487725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입력 데이터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3282" y="3282006"/>
            <a:ext cx="464545" cy="228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50150" y="4393580"/>
            <a:ext cx="511000" cy="289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00600" y="3663435"/>
            <a:ext cx="464545" cy="217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90602" y="4310724"/>
            <a:ext cx="4065998" cy="120094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72185" y="6270305"/>
            <a:ext cx="484415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58108" y="3655315"/>
            <a:ext cx="1347542" cy="30883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03577" y="6270305"/>
            <a:ext cx="484415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34970" y="6270305"/>
            <a:ext cx="484415" cy="31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97685" y="3442856"/>
            <a:ext cx="675425" cy="2490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82129" y="4748816"/>
            <a:ext cx="616946" cy="360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50886" y="7933349"/>
            <a:ext cx="2819400" cy="6096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0"/>
          </p:cNvCxnSpPr>
          <p:nvPr/>
        </p:nvCxnSpPr>
        <p:spPr>
          <a:xfrm flipV="1">
            <a:off x="2960586" y="5599578"/>
            <a:ext cx="1746133" cy="2333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결제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-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주문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하기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Order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0"/>
            <a:endCxn id="4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71555" y="8649840"/>
            <a:ext cx="3637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no, id, name, tel, dlvAdress,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 quantity, payMethod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6107" y="6986770"/>
            <a:ext cx="3637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no, id, name, tel, dlvAdress,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 quantity, payMethod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346" y="5413802"/>
            <a:ext cx="3637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no, id, name, tel, dlvAdress,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quantity, payMethod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9303" y="8861201"/>
            <a:ext cx="4214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no, id, name, tel, dlvAdress,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 quantity, </a:t>
            </a:r>
            <a:r>
              <a:rPr lang="en-US" altLang="ko-KR" sz="2400" dirty="0" smtClean="0">
                <a:solidFill>
                  <a:prstClr val="black"/>
                </a:solidFill>
              </a:rPr>
              <a:t>payMethod, totalPrice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03718" y="645614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1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5257800" y="62095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5 - 5 .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교재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주문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–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주문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리스트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44" name="원통 43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46" name="꺾인 연결선 45"/>
          <p:cNvCxnSpPr>
            <a:stCxn id="50" idx="3"/>
            <a:endCxn id="44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2"/>
            <a:endCxn id="48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Order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1" name="꺾인 연결선 50"/>
          <p:cNvCxnSpPr>
            <a:stCxn id="48" idx="2"/>
            <a:endCxn id="49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9" idx="2"/>
            <a:endCxn id="50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50" idx="0"/>
            <a:endCxn id="49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9" idx="0"/>
            <a:endCxn id="48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8" idx="0"/>
            <a:endCxn id="64" idx="3"/>
          </p:cNvCxnSpPr>
          <p:nvPr/>
        </p:nvCxnSpPr>
        <p:spPr>
          <a:xfrm rot="16200000" flipV="1">
            <a:off x="2849183" y="2391983"/>
            <a:ext cx="2498500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21298" y="53721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421372" y="5749830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 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86400" y="71247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534242" y="8630367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277235" y="8630366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86400" y="1874271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 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72856" y="4003273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012274" y="3573473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ordNo, orderDate, arriveDate,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dlvCondition, totalPrice, filename,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bookName, bookDiv, quantity 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447800" y="2157749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0" y="62095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5 - 5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주문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– 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내 주문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목록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0"/>
            <a:endCxn id="23" idx="3"/>
          </p:cNvCxnSpPr>
          <p:nvPr/>
        </p:nvCxnSpPr>
        <p:spPr>
          <a:xfrm rot="16200000" flipV="1">
            <a:off x="2849183" y="2391983"/>
            <a:ext cx="2498500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21298" y="53721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21372" y="5749830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orderDate, arriveDate,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dlvCondition, totalPrice, filename,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bookName,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bookDiv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71247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34242" y="8630367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77235" y="8630366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0" y="1874271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orderDate, arriveDate,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dlvCondition, totalPrice, filename,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bookName,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bookDiv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2856" y="4003273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orderDate, arriveDate,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dlvCondition, totalPrice, filename,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bookName,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bookDiv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12274" y="3573473"/>
            <a:ext cx="450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orderDate, arriveDate,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dlvCondition, totalPrice, filename,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bookName, bookDiv 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48366" y="2139584"/>
            <a:ext cx="16002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noProof="0" dirty="0" err="1" smtClean="0">
                <a:solidFill>
                  <a:prstClr val="black"/>
                </a:solidFill>
                <a:latin typeface="Calibri"/>
              </a:rPr>
              <a:t>myL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52902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4.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소요자원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   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2400" y="571500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lang="ko-KR" altLang="en-US" sz="4000" b="1" noProof="0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교재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주문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–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주문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내역 상세보기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0"/>
            <a:endCxn id="23" idx="3"/>
          </p:cNvCxnSpPr>
          <p:nvPr/>
        </p:nvCxnSpPr>
        <p:spPr>
          <a:xfrm rot="16200000" flipV="1">
            <a:off x="2856159" y="2398959"/>
            <a:ext cx="24845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46578" y="5325950"/>
            <a:ext cx="13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Id,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Calibri"/>
              </a:rPr>
              <a:t>ordN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99656" y="3860859"/>
            <a:ext cx="4688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name, tel, dlvAdress, payMethod, 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5477" y="7014595"/>
            <a:ext cx="13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Id, </a:t>
            </a:r>
            <a:r>
              <a:rPr lang="en-US" altLang="ko-KR" sz="2400" dirty="0">
                <a:solidFill>
                  <a:prstClr val="black"/>
                </a:solidFill>
              </a:rPr>
              <a:t>ordNo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86900" y="8630367"/>
            <a:ext cx="13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Id, </a:t>
            </a:r>
            <a:r>
              <a:rPr lang="en-US" altLang="ko-KR" sz="2400" dirty="0">
                <a:solidFill>
                  <a:prstClr val="black"/>
                </a:solidFill>
              </a:rPr>
              <a:t>ordNo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75574" y="8605011"/>
            <a:ext cx="13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Id, </a:t>
            </a:r>
            <a:r>
              <a:rPr lang="en-US" altLang="ko-KR" sz="2400" dirty="0">
                <a:solidFill>
                  <a:prstClr val="black"/>
                </a:solidFill>
              </a:rPr>
              <a:t>ordNo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76635" y="1621499"/>
            <a:ext cx="4688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</a:t>
            </a:r>
            <a:r>
              <a:rPr lang="en-US" altLang="ko-KR" sz="2400" dirty="0" smtClean="0">
                <a:solidFill>
                  <a:prstClr val="black"/>
                </a:solidFill>
              </a:rPr>
              <a:t>bookDiv, quantity, </a:t>
            </a:r>
          </a:p>
          <a:p>
            <a:pPr lvl="0">
              <a:defRPr/>
            </a:pPr>
            <a:r>
              <a:rPr lang="en-US" altLang="ko-KR" sz="2400" dirty="0" smtClean="0">
                <a:solidFill>
                  <a:prstClr val="black"/>
                </a:solidFill>
              </a:rPr>
              <a:t>name, tel, dlvAdress, payMethod, id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65309" y="5444935"/>
            <a:ext cx="4688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name, tel, dlvAdress, payMethod, id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58800" y="3496651"/>
            <a:ext cx="4688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ordNo, orderDate, arriveDate,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dlvCondition, totalPrice, filename,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bookName, bookDiv, quantity,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name, tel, dlvAdress, payMethod, id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47800" y="21717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View.jsp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8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2400" y="571500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주문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– </a:t>
            </a:r>
            <a:r>
              <a:rPr lang="ko-KR" altLang="en-US" sz="4000" b="1" noProof="0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배송 상태 변경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19462" y="2171698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1811946" y="3099297"/>
            <a:ext cx="2484552" cy="1968755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16200000" flipV="1">
            <a:off x="2856157" y="2398957"/>
            <a:ext cx="24845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9633" y="5386700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5477" y="7014595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74556" y="8605011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86811" y="8626290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63877" y="6358008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3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2400" y="571500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5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주문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DFD –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주문 내역 삭제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OrderTable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19462" y="2171698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View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1811946" y="3099297"/>
            <a:ext cx="2484552" cy="1968755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OrderMapper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16200000" flipV="1">
            <a:off x="2856157" y="2398957"/>
            <a:ext cx="24845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9633" y="5386700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5477" y="7014595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74556" y="8605011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86811" y="8626290"/>
            <a:ext cx="270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ordNo, dlvCondition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63877" y="6358008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2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620954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lang="ko-KR" altLang="en-US" sz="4000" b="1" noProof="0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교재 리뷰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–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리뷰 리스트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905000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Book_Review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2178270" y="3751914"/>
            <a:ext cx="1515378" cy="167555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773735" y="5012528"/>
            <a:ext cx="315055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Book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ReviewController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710619" y="6607588"/>
            <a:ext cx="3218638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5899711" y="5131531"/>
            <a:ext cx="1260210" cy="2361606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10055238" y="6541989"/>
            <a:ext cx="1249062" cy="271966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564749" y="6306948"/>
            <a:ext cx="1249061" cy="252004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492011" y="4779660"/>
            <a:ext cx="1260209" cy="239564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0"/>
            <a:endCxn id="17" idx="3"/>
          </p:cNvCxnSpPr>
          <p:nvPr/>
        </p:nvCxnSpPr>
        <p:spPr>
          <a:xfrm rot="16200000" flipV="1">
            <a:off x="2796453" y="2459967"/>
            <a:ext cx="2504674" cy="260044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99182" y="542996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dirty="0" err="1">
                <a:solidFill>
                  <a:prstClr val="black"/>
                </a:solidFill>
              </a:rPr>
              <a:t>bookNo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91481" y="6069123"/>
            <a:ext cx="224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rno, id, content,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writeDate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score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1086" y="710636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>
                <a:solidFill>
                  <a:prstClr val="black"/>
                </a:solidFill>
              </a:rPr>
              <a:t>bookNo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86900" y="864617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85864" y="863036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dirty="0" err="1">
                <a:solidFill>
                  <a:prstClr val="black"/>
                </a:solidFill>
              </a:rPr>
              <a:t>bookNo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25807" y="4181531"/>
            <a:ext cx="224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rno, id, content,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writeDate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score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78079" y="4435041"/>
            <a:ext cx="224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rno, id, content,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writeDate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score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7966" y="2529307"/>
            <a:ext cx="224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rno, id, content,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writeDate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7000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620954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–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</a:t>
            </a:r>
            <a:r>
              <a:rPr kumimoji="0" lang="ko-KR" altLang="en-US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작성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905000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Book_Review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4" name="꺾인 연결선 3"/>
          <p:cNvCxnSpPr>
            <a:stCxn id="8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6" idx="1"/>
          </p:cNvCxnSpPr>
          <p:nvPr/>
        </p:nvCxnSpPr>
        <p:spPr>
          <a:xfrm rot="16200000" flipH="1">
            <a:off x="1922780" y="3496424"/>
            <a:ext cx="2027356" cy="167455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773735" y="5012528"/>
            <a:ext cx="315055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ReviewController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10619" y="6607588"/>
            <a:ext cx="3218638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9" name="꺾인 연결선 8"/>
          <p:cNvCxnSpPr>
            <a:stCxn id="6" idx="2"/>
            <a:endCxn id="7" idx="1"/>
          </p:cNvCxnSpPr>
          <p:nvPr/>
        </p:nvCxnSpPr>
        <p:spPr>
          <a:xfrm rot="16200000" flipH="1">
            <a:off x="5899711" y="5131531"/>
            <a:ext cx="1260210" cy="2361606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10055238" y="6541989"/>
            <a:ext cx="1249062" cy="271966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0"/>
            <a:endCxn id="7" idx="3"/>
          </p:cNvCxnSpPr>
          <p:nvPr/>
        </p:nvCxnSpPr>
        <p:spPr>
          <a:xfrm rot="16200000" flipV="1">
            <a:off x="11564749" y="6306948"/>
            <a:ext cx="1249061" cy="252004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7" idx="0"/>
            <a:endCxn id="6" idx="3"/>
          </p:cNvCxnSpPr>
          <p:nvPr/>
        </p:nvCxnSpPr>
        <p:spPr>
          <a:xfrm rot="16200000" flipV="1">
            <a:off x="7492011" y="4779660"/>
            <a:ext cx="1260209" cy="239564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6" idx="0"/>
            <a:endCxn id="16" idx="3"/>
          </p:cNvCxnSpPr>
          <p:nvPr/>
        </p:nvCxnSpPr>
        <p:spPr>
          <a:xfrm rot="16200000" flipV="1">
            <a:off x="3035612" y="2699127"/>
            <a:ext cx="2027355" cy="2599448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9182" y="542996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bookNo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c</a:t>
            </a:r>
            <a:r>
              <a:rPr lang="en-US" altLang="ko-KR" sz="2400" dirty="0" smtClean="0">
                <a:solidFill>
                  <a:prstClr val="black"/>
                </a:solidFill>
                <a:latin typeface="Calibri"/>
              </a:rPr>
              <a:t>ontent, score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32872" y="630510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48799" y="2650322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1086" y="710636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bookNo</a:t>
            </a:r>
            <a:r>
              <a:rPr lang="en-US" altLang="ko-KR" sz="2400" dirty="0">
                <a:solidFill>
                  <a:prstClr val="black"/>
                </a:solidFill>
              </a:rPr>
              <a:t>, id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content, score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6900" y="864617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bookNo</a:t>
            </a:r>
            <a:r>
              <a:rPr lang="en-US" altLang="ko-KR" sz="2400" dirty="0">
                <a:solidFill>
                  <a:prstClr val="black"/>
                </a:solidFill>
              </a:rPr>
              <a:t>, id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content, score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85864" y="8630368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bookNo</a:t>
            </a:r>
            <a:r>
              <a:rPr lang="en-US" altLang="ko-KR" sz="2400" dirty="0">
                <a:solidFill>
                  <a:prstClr val="black"/>
                </a:solidFill>
              </a:rPr>
              <a:t>, id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content, score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8844" y="478169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00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620954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–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 수정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905000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Book_Review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4" name="꺾인 연결선 3"/>
          <p:cNvCxnSpPr>
            <a:stCxn id="8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6" idx="1"/>
          </p:cNvCxnSpPr>
          <p:nvPr/>
        </p:nvCxnSpPr>
        <p:spPr>
          <a:xfrm rot="16200000" flipH="1">
            <a:off x="1922780" y="3496424"/>
            <a:ext cx="2027356" cy="167455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773735" y="5012528"/>
            <a:ext cx="315055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ReviewController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10619" y="6607588"/>
            <a:ext cx="3218638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9" name="꺾인 연결선 8"/>
          <p:cNvCxnSpPr>
            <a:stCxn id="6" idx="2"/>
            <a:endCxn id="7" idx="1"/>
          </p:cNvCxnSpPr>
          <p:nvPr/>
        </p:nvCxnSpPr>
        <p:spPr>
          <a:xfrm rot="16200000" flipH="1">
            <a:off x="5899711" y="5131531"/>
            <a:ext cx="1260210" cy="2361606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10055238" y="6541989"/>
            <a:ext cx="1249062" cy="271966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0"/>
            <a:endCxn id="7" idx="3"/>
          </p:cNvCxnSpPr>
          <p:nvPr/>
        </p:nvCxnSpPr>
        <p:spPr>
          <a:xfrm rot="16200000" flipV="1">
            <a:off x="11564749" y="6306948"/>
            <a:ext cx="1249061" cy="252004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7" idx="0"/>
            <a:endCxn id="6" idx="3"/>
          </p:cNvCxnSpPr>
          <p:nvPr/>
        </p:nvCxnSpPr>
        <p:spPr>
          <a:xfrm rot="16200000" flipV="1">
            <a:off x="7492011" y="4779660"/>
            <a:ext cx="1260209" cy="239564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6" idx="0"/>
            <a:endCxn id="16" idx="3"/>
          </p:cNvCxnSpPr>
          <p:nvPr/>
        </p:nvCxnSpPr>
        <p:spPr>
          <a:xfrm rot="16200000" flipV="1">
            <a:off x="3035612" y="2699127"/>
            <a:ext cx="2027355" cy="2599448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9182" y="542996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solidFill>
                  <a:prstClr val="black"/>
                </a:solidFill>
                <a:latin typeface="Calibri"/>
              </a:rPr>
              <a:t>rn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o, 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ontent, score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32872" y="630510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48799" y="2650322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1086" y="710636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content, score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6900" y="8646177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content, score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85864" y="8630368"/>
            <a:ext cx="196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rno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content, score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8844" y="478169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9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620954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교재 리뷰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–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리뷰 삭제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원통 2"/>
          <p:cNvSpPr/>
          <p:nvPr/>
        </p:nvSpPr>
        <p:spPr>
          <a:xfrm>
            <a:off x="15849600" y="2081036"/>
            <a:ext cx="1905000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Book_Review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4" name="꺾인 연결선 3"/>
          <p:cNvCxnSpPr>
            <a:stCxn id="8" idx="3"/>
            <a:endCxn id="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6" idx="1"/>
          </p:cNvCxnSpPr>
          <p:nvPr/>
        </p:nvCxnSpPr>
        <p:spPr>
          <a:xfrm rot="16200000" flipH="1">
            <a:off x="1922780" y="3496424"/>
            <a:ext cx="2027356" cy="167455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773735" y="5012528"/>
            <a:ext cx="315055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ReviewController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10619" y="6607588"/>
            <a:ext cx="3218638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BookReviewMapper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9" name="꺾인 연결선 8"/>
          <p:cNvCxnSpPr>
            <a:stCxn id="6" idx="2"/>
            <a:endCxn id="7" idx="1"/>
          </p:cNvCxnSpPr>
          <p:nvPr/>
        </p:nvCxnSpPr>
        <p:spPr>
          <a:xfrm rot="16200000" flipH="1">
            <a:off x="5899711" y="5131531"/>
            <a:ext cx="1260210" cy="2361606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10055238" y="6541989"/>
            <a:ext cx="1249062" cy="271966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0"/>
            <a:endCxn id="7" idx="3"/>
          </p:cNvCxnSpPr>
          <p:nvPr/>
        </p:nvCxnSpPr>
        <p:spPr>
          <a:xfrm rot="16200000" flipV="1">
            <a:off x="11564749" y="6306948"/>
            <a:ext cx="1249061" cy="252004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7" idx="0"/>
            <a:endCxn id="6" idx="3"/>
          </p:cNvCxnSpPr>
          <p:nvPr/>
        </p:nvCxnSpPr>
        <p:spPr>
          <a:xfrm rot="16200000" flipV="1">
            <a:off x="7492011" y="4779660"/>
            <a:ext cx="1260209" cy="239564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6" idx="0"/>
            <a:endCxn id="16" idx="3"/>
          </p:cNvCxnSpPr>
          <p:nvPr/>
        </p:nvCxnSpPr>
        <p:spPr>
          <a:xfrm rot="16200000" flipV="1">
            <a:off x="3035612" y="2699127"/>
            <a:ext cx="2027355" cy="2599448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9182" y="5429967"/>
            <a:ext cx="105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Calibri"/>
              </a:rPr>
              <a:t>rno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id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2872" y="630510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48799" y="2650322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1086" y="7106367"/>
            <a:ext cx="105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rno, id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6900" y="8646177"/>
            <a:ext cx="105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rno, id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85864" y="8630368"/>
            <a:ext cx="105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rno, id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8844" y="478169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2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38600" y="620954"/>
            <a:ext cx="1043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5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결제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,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 교재 후기 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26978" y="193760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60306" y="1967682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737123"/>
            <a:ext cx="6172200" cy="6758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87" y="2737124"/>
            <a:ext cx="6677713" cy="71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42" y="7313993"/>
            <a:ext cx="4638675" cy="1028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42" y="5219700"/>
            <a:ext cx="9401175" cy="2066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55003"/>
            <a:ext cx="3333750" cy="158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0" y="620954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5 - 5 .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핵심코드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구매하기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98656" y="2992449"/>
            <a:ext cx="1906744" cy="55085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217" y="2054893"/>
            <a:ext cx="521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OrderServiceImpl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4345792"/>
            <a:ext cx="521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OrderMapper.xml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562600" y="6800851"/>
            <a:ext cx="4343400" cy="32385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20" name="꺾인 연결선 19"/>
          <p:cNvCxnSpPr>
            <a:stCxn id="9" idx="1"/>
            <a:endCxn id="8" idx="1"/>
          </p:cNvCxnSpPr>
          <p:nvPr/>
        </p:nvCxnSpPr>
        <p:spPr>
          <a:xfrm rot="10800000" flipV="1">
            <a:off x="2717442" y="3245577"/>
            <a:ext cx="25758" cy="3007585"/>
          </a:xfrm>
          <a:prstGeom prst="bentConnector3">
            <a:avLst>
              <a:gd name="adj1" fmla="val 98749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272656"/>
            <a:ext cx="7667625" cy="6143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620954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5 - 5 .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핵심코드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리뷰</a:t>
            </a:r>
            <a:r>
              <a:rPr lang="en-US" altLang="ko-KR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err="1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댓글형식</a:t>
            </a:r>
            <a:r>
              <a:rPr lang="en-US" altLang="ko-KR" sz="4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)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0" y="1882837"/>
            <a:ext cx="521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BookReviewMapper.xml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6363" y="8416281"/>
            <a:ext cx="52152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272656"/>
            <a:ext cx="5324475" cy="18954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501386" y="5219701"/>
            <a:ext cx="2070614" cy="6096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717111" y="4244926"/>
            <a:ext cx="453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</a:rPr>
              <a:t>교재 번호와 아이디로 </a:t>
            </a:r>
            <a:r>
              <a:rPr lang="en-US" altLang="ko-KR" sz="16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max(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</a:rPr>
              <a:t>detail</a:t>
            </a:r>
            <a:r>
              <a:rPr lang="en-US" altLang="ko-KR" sz="1600" b="1" noProof="0" dirty="0" err="1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No</a:t>
            </a:r>
            <a:r>
              <a:rPr lang="en-US" altLang="ko-KR" sz="1600" b="1" noProof="0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)</a:t>
            </a:r>
            <a:r>
              <a:rPr lang="ko-KR" altLang="en-US" sz="16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를 가져와서 교재 구매여부를 체크</a:t>
            </a:r>
            <a:r>
              <a:rPr lang="en-US" altLang="ko-KR" sz="1600" b="1" dirty="0" smtClean="0">
                <a:solidFill>
                  <a:prstClr val="black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  <p:cxnSp>
        <p:nvCxnSpPr>
          <p:cNvPr id="24" name="직선 화살표 연결선 23"/>
          <p:cNvCxnSpPr>
            <a:stCxn id="22" idx="3"/>
            <a:endCxn id="21" idx="1"/>
          </p:cNvCxnSpPr>
          <p:nvPr/>
        </p:nvCxnSpPr>
        <p:spPr>
          <a:xfrm flipV="1">
            <a:off x="4572000" y="3220394"/>
            <a:ext cx="5181600" cy="230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73755"/>
              </p:ext>
            </p:extLst>
          </p:nvPr>
        </p:nvGraphicFramePr>
        <p:xfrm>
          <a:off x="4892317" y="2004905"/>
          <a:ext cx="8479659" cy="638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679">
                  <a:extLst>
                    <a:ext uri="{9D8B030D-6E8A-4147-A177-3AD203B41FA5}">
                      <a16:colId xmlns:a16="http://schemas.microsoft.com/office/drawing/2014/main" val="1454156620"/>
                    </a:ext>
                  </a:extLst>
                </a:gridCol>
                <a:gridCol w="6052980">
                  <a:extLst>
                    <a:ext uri="{9D8B030D-6E8A-4147-A177-3AD203B41FA5}">
                      <a16:colId xmlns:a16="http://schemas.microsoft.com/office/drawing/2014/main" val="1529972965"/>
                    </a:ext>
                  </a:extLst>
                </a:gridCol>
              </a:tblGrid>
              <a:tr h="10644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OS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Window 10 pro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599261"/>
                  </a:ext>
                </a:extLst>
              </a:tr>
              <a:tr h="1064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DBMS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Oracle 11g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299766"/>
                  </a:ext>
                </a:extLst>
              </a:tr>
              <a:tr h="1064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개발언어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JAVA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206853"/>
                  </a:ext>
                </a:extLst>
              </a:tr>
              <a:tr h="1064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Tool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STS, Oracle SQL Developer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81466"/>
                  </a:ext>
                </a:extLst>
              </a:tr>
              <a:tr h="1064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서버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Tomcat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690173"/>
                  </a:ext>
                </a:extLst>
              </a:tr>
              <a:tr h="1064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VCS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</a:t>
                      </a:r>
                      <a:endParaRPr lang="ko-KR" altLang="en-US" sz="3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970859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723526" y="620954"/>
            <a:ext cx="4860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소요 자원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4000" y="620954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5 - 5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배송 상태 변경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5566447"/>
            <a:ext cx="4143375" cy="19145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24100"/>
            <a:ext cx="8286750" cy="72485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186987" y="5425157"/>
            <a:ext cx="4495800" cy="214214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86600" y="4948081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Adobe Garamond Pro Bold" panose="02020702060506020403" pitchFamily="18" charset="0"/>
              </a:rPr>
              <a:t>SQL Developer - Trigger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190650"/>
            <a:ext cx="7029450" cy="1524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0000" y="1766392"/>
            <a:ext cx="521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Adobe Garamond Pro Bold" panose="02020702060506020403" pitchFamily="18" charset="0"/>
              </a:rPr>
              <a:t>JS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65915" y="1805893"/>
            <a:ext cx="409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err="1" smtClean="0">
                <a:latin typeface="Adobe Garamond Pro Bold" panose="02020702060506020403" pitchFamily="18" charset="0"/>
              </a:rPr>
              <a:t>List.jsp</a:t>
            </a:r>
            <a:r>
              <a:rPr lang="en-US" altLang="ko-KR" sz="2400" b="1" dirty="0" smtClean="0">
                <a:latin typeface="Adobe Garamond Pro Bold" panose="02020702060506020403" pitchFamily="18" charset="0"/>
              </a:rPr>
              <a:t> – </a:t>
            </a:r>
            <a:r>
              <a:rPr lang="ko-KR" altLang="en-US" sz="2400" b="1" dirty="0" smtClean="0">
                <a:latin typeface="Adobe Garamond Pro Bold" panose="02020702060506020403" pitchFamily="18" charset="0"/>
              </a:rPr>
              <a:t>배송 상태 변경 모달</a:t>
            </a:r>
            <a:r>
              <a:rPr lang="en-US" altLang="ko-KR" b="1" dirty="0" smtClean="0">
                <a:latin typeface="Adobe Garamond Pro Bold" panose="02020702060506020403" pitchFamily="18" charset="0"/>
              </a:rPr>
              <a:t> </a:t>
            </a:r>
            <a:endParaRPr lang="en-US" altLang="ko-KR" b="1" dirty="0">
              <a:latin typeface="Adobe Garamond Pro Bold" panose="020207020605060204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06000" y="3694795"/>
            <a:ext cx="3892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Adobe Garamond Pro Bold" panose="02020702060506020403" pitchFamily="18" charset="0"/>
              </a:rPr>
              <a:t>해당하는 주문번호와 배송상태를</a:t>
            </a:r>
            <a:endParaRPr lang="en-US" altLang="ko-KR" sz="16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1600" b="1" dirty="0" smtClean="0">
                <a:latin typeface="Adobe Garamond Pro Bold" panose="02020702060506020403" pitchFamily="18" charset="0"/>
              </a:rPr>
              <a:t> 세팅 후 모달 창 보여지게</a:t>
            </a:r>
            <a:r>
              <a:rPr lang="en-US" altLang="ko-KR" sz="1600" b="1" dirty="0" smtClean="0"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02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</a:t>
            </a:r>
            <a:r>
              <a:rPr lang="en-US" altLang="ko-KR" sz="4000" b="1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8" y="3815444"/>
            <a:ext cx="2971800" cy="5660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47900"/>
            <a:ext cx="9929962" cy="2667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39000" y="4000501"/>
            <a:ext cx="2362200" cy="3810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620500" y="4427836"/>
            <a:ext cx="389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Adobe Garamond Pro Bold" panose="02020702060506020403" pitchFamily="18" charset="0"/>
              </a:rPr>
              <a:t>날짜 형식이 안 맞춰져서 나왔다</a:t>
            </a:r>
            <a:endParaRPr lang="en-US" altLang="ko-KR" sz="16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11353800" y="3848100"/>
            <a:ext cx="533400" cy="533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295900"/>
            <a:ext cx="17297400" cy="24384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8778966"/>
            <a:ext cx="2619354" cy="707934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11754479" y="8792381"/>
            <a:ext cx="827117" cy="707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457200" y="5033547"/>
            <a:ext cx="172974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19670" y="7152303"/>
            <a:ext cx="5503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교재 결제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19670" y="7152303"/>
            <a:ext cx="53062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장바구니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1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9200" y="210537"/>
            <a:ext cx="839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5 - 6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90700"/>
            <a:ext cx="16382129" cy="791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5 - 6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결제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5900"/>
            <a:ext cx="16765275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45" name="원통 44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Cart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2000" y="3162300"/>
            <a:ext cx="19865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꺾인 연결선 46"/>
          <p:cNvCxnSpPr>
            <a:stCxn id="51" idx="3"/>
            <a:endCxn id="45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6" idx="2"/>
            <a:endCxn id="4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2" name="꺾인 연결선 51"/>
          <p:cNvCxnSpPr>
            <a:stCxn id="49" idx="2"/>
            <a:endCxn id="5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50" idx="2"/>
            <a:endCxn id="5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51" idx="0"/>
            <a:endCxn id="5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0" idx="0"/>
            <a:endCxn id="4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9" idx="0"/>
            <a:endCxn id="46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36598" y="5429967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5520286" y="700235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9405177" y="852635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5194407" y="8630368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2944191" y="2533497"/>
            <a:ext cx="405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Pino</a:t>
            </a:r>
            <a:r>
              <a:rPr lang="en-US" altLang="ko-KR" sz="2400" dirty="0" smtClean="0"/>
              <a:t>, id, </a:t>
            </a:r>
            <a:r>
              <a:rPr lang="en-US" altLang="ko-KR" sz="2400" dirty="0" err="1" smtClean="0"/>
              <a:t>title,price,bookName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no, </a:t>
            </a:r>
            <a:r>
              <a:rPr lang="en-US" altLang="ko-KR" sz="2400" dirty="0" err="1" smtClean="0"/>
              <a:t>quantity,fileName</a:t>
            </a:r>
            <a:endParaRPr lang="en-US" altLang="ko-KR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6327879" y="4113937"/>
            <a:ext cx="405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Pino</a:t>
            </a:r>
            <a:r>
              <a:rPr lang="en-US" altLang="ko-KR" sz="2400" dirty="0" smtClean="0"/>
              <a:t>, id, </a:t>
            </a:r>
            <a:r>
              <a:rPr lang="en-US" altLang="ko-KR" sz="2400" dirty="0" err="1" smtClean="0"/>
              <a:t>title,price,bookName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no, </a:t>
            </a:r>
            <a:r>
              <a:rPr lang="en-US" altLang="ko-KR" sz="2400" dirty="0" err="1" smtClean="0"/>
              <a:t>quantity,fileName</a:t>
            </a:r>
            <a:endParaRPr lang="en-US" altLang="ko-KR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10709845" y="5836502"/>
            <a:ext cx="405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Pino</a:t>
            </a:r>
            <a:r>
              <a:rPr lang="en-US" altLang="ko-KR" sz="2400" dirty="0" smtClean="0"/>
              <a:t>, id, </a:t>
            </a:r>
            <a:r>
              <a:rPr lang="en-US" altLang="ko-KR" sz="2400" dirty="0" err="1" smtClean="0"/>
              <a:t>title,price,bookName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no, </a:t>
            </a:r>
            <a:r>
              <a:rPr lang="en-US" altLang="ko-KR" sz="2400" dirty="0" err="1" smtClean="0"/>
              <a:t>quantity,fileName</a:t>
            </a:r>
            <a:endParaRPr lang="en-US" altLang="ko-KR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2496800" y="3568513"/>
            <a:ext cx="405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Pino</a:t>
            </a:r>
            <a:r>
              <a:rPr lang="en-US" altLang="ko-KR" sz="2400" dirty="0" smtClean="0"/>
              <a:t>, id, </a:t>
            </a:r>
            <a:r>
              <a:rPr lang="en-US" altLang="ko-KR" sz="2400" dirty="0" err="1" smtClean="0"/>
              <a:t>title,price,bookName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no, </a:t>
            </a:r>
            <a:r>
              <a:rPr lang="en-US" altLang="ko-KR" sz="2400" dirty="0" err="1" smtClean="0"/>
              <a:t>quantity,fileName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102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등록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Cart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2000" y="3162300"/>
            <a:ext cx="19865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</a:t>
            </a:r>
            <a:r>
              <a:rPr lang="en-US" altLang="ko-KR" sz="2400" dirty="0" smtClean="0">
                <a:solidFill>
                  <a:schemeClr val="tx1"/>
                </a:solidFill>
              </a:rPr>
              <a:t>ook/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9" idx="3"/>
            <a:endCxn id="2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4" idx="2"/>
            <a:endCxn id="27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0"/>
            <a:endCxn id="2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0"/>
            <a:endCxn id="24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9487" y="5535061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bookNo</a:t>
            </a:r>
            <a:r>
              <a:rPr lang="en-US" altLang="ko-KR" sz="2400" dirty="0" smtClean="0"/>
              <a:t>, quantity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2646408" y="64366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5920888" y="401329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147013" y="7183389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bookNo</a:t>
            </a:r>
            <a:r>
              <a:rPr lang="en-US" altLang="ko-KR" sz="2400" dirty="0" smtClean="0"/>
              <a:t>, quantity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8942476" y="8630367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bookNo</a:t>
            </a:r>
            <a:r>
              <a:rPr lang="en-US" altLang="ko-KR" sz="2400" dirty="0" smtClean="0"/>
              <a:t>, quantity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836415" y="8755184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bookNo</a:t>
            </a:r>
            <a:r>
              <a:rPr lang="en-US" altLang="ko-KR" sz="2400" dirty="0" smtClean="0"/>
              <a:t>, quantity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등록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43" name="원통 4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Cart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62000" y="3162300"/>
            <a:ext cx="19865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</a:t>
            </a:r>
            <a:r>
              <a:rPr lang="en-US" altLang="ko-KR" sz="2400" dirty="0" smtClean="0">
                <a:solidFill>
                  <a:schemeClr val="tx1"/>
                </a:solidFill>
              </a:rPr>
              <a:t>ook/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5" name="꺾인 연결선 44"/>
          <p:cNvCxnSpPr>
            <a:stCxn id="49" idx="3"/>
            <a:endCxn id="4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44" idx="2"/>
            <a:endCxn id="47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2"/>
            <a:endCxn id="4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8" idx="2"/>
            <a:endCxn id="4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9" idx="0"/>
            <a:endCxn id="4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8" idx="0"/>
            <a:endCxn id="4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7" idx="0"/>
            <a:endCxn id="44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79778" y="542996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no</a:t>
            </a:r>
            <a:endParaRPr lang="en-US" altLang="ko-KR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2646408" y="64366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15920888" y="401329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428854" y="706496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no</a:t>
            </a:r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9429354" y="852635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no</a:t>
            </a:r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16002000" y="852635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no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17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수정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41" name="원통 4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Cart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62000" y="3162300"/>
            <a:ext cx="19865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3" name="꺾인 연결선 42"/>
          <p:cNvCxnSpPr>
            <a:stCxn id="47" idx="3"/>
            <a:endCxn id="4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42" idx="2"/>
            <a:endCxn id="45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5" idx="2"/>
            <a:endCxn id="4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6" idx="2"/>
            <a:endCxn id="4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7" idx="0"/>
            <a:endCxn id="4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6" idx="0"/>
            <a:endCxn id="4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5" idx="0"/>
            <a:endCxn id="42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49569" y="5429967"/>
            <a:ext cx="221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cartNo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qauntity</a:t>
            </a:r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2646408" y="64366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15920888" y="401329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5315214" y="7009322"/>
            <a:ext cx="221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cartNo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qauntity</a:t>
            </a:r>
            <a:endParaRPr lang="en-US" altLang="ko-K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9414137" y="8495678"/>
            <a:ext cx="221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cartNo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qauntity</a:t>
            </a:r>
            <a:endParaRPr lang="en-US" altLang="ko-K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71360" y="8526350"/>
            <a:ext cx="221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cartNo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qauntity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7125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194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4 - 1 . Erwin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합본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전체삭제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59" name="원통 58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Cart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62000" y="3162300"/>
            <a:ext cx="19865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65" idx="3"/>
            <a:endCxn id="59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60" idx="2"/>
            <a:endCxn id="63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꺾인 연결선 65"/>
          <p:cNvCxnSpPr>
            <a:stCxn id="63" idx="2"/>
            <a:endCxn id="64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64" idx="2"/>
            <a:endCxn id="65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5" idx="0"/>
            <a:endCxn id="64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64" idx="0"/>
            <a:endCxn id="63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3" idx="0"/>
            <a:endCxn id="60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125013" y="5429967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12646408" y="64366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5920888" y="401329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5423808" y="703186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9486900" y="854298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16437696" y="854298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372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결제하기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enroll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5800" y="3162300"/>
            <a:ext cx="2062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24" idx="3"/>
            <a:endCxn id="18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9" idx="2"/>
            <a:endCxn id="22" idx="1"/>
          </p:cNvCxnSpPr>
          <p:nvPr/>
        </p:nvCxnSpPr>
        <p:spPr>
          <a:xfrm rot="16200000" flipH="1">
            <a:off x="2130916" y="3418267"/>
            <a:ext cx="1493950" cy="2321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CartOrderController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77199" y="6667500"/>
            <a:ext cx="3381781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CartOrderServiceImpl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2" idx="2"/>
            <a:endCxn id="23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3" idx="2"/>
            <a:endCxn id="24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0"/>
            <a:endCxn id="23" idx="3"/>
          </p:cNvCxnSpPr>
          <p:nvPr/>
        </p:nvCxnSpPr>
        <p:spPr>
          <a:xfrm rot="16200000" flipV="1">
            <a:off x="11859566" y="6601766"/>
            <a:ext cx="1189149" cy="199032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3" idx="0"/>
            <a:endCxn id="22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2" idx="0"/>
            <a:endCxn id="19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655" y="5770723"/>
            <a:ext cx="40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title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95736" y="654068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5489196" y="494145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Int,eno</a:t>
            </a:r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979016" y="483378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453560" y="7031243"/>
            <a:ext cx="414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title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39991" y="8630367"/>
            <a:ext cx="414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title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98015" y="8728781"/>
            <a:ext cx="2175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title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5889" y="304393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8" name="원통 37"/>
          <p:cNvSpPr/>
          <p:nvPr/>
        </p:nvSpPr>
        <p:spPr>
          <a:xfrm>
            <a:off x="13958659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eDetail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24" idx="0"/>
            <a:endCxn id="38" idx="3"/>
          </p:cNvCxnSpPr>
          <p:nvPr/>
        </p:nvCxnSpPr>
        <p:spPr>
          <a:xfrm rot="5400000" flipH="1" flipV="1">
            <a:off x="11690611" y="5078715"/>
            <a:ext cx="4871475" cy="1354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546644" y="523069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556303" y="5793571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 no, </a:t>
            </a:r>
            <a:r>
              <a:rPr lang="en-US" altLang="ko-KR" sz="2400" dirty="0" err="1" smtClean="0"/>
              <a:t>eno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42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9.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교제 결제하기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orderTable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7" idx="3"/>
            <a:endCxn id="2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2" idx="2"/>
            <a:endCxn id="25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CartOrderController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77199" y="6667500"/>
            <a:ext cx="3381781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CartOrderServiceImpl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5" idx="2"/>
            <a:endCxn id="2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2"/>
            <a:endCxn id="2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7" idx="0"/>
            <a:endCxn id="26" idx="3"/>
          </p:cNvCxnSpPr>
          <p:nvPr/>
        </p:nvCxnSpPr>
        <p:spPr>
          <a:xfrm rot="16200000" flipV="1">
            <a:off x="11859566" y="6601766"/>
            <a:ext cx="1189149" cy="199032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6" idx="0"/>
            <a:endCxn id="2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5" idx="0"/>
            <a:endCxn id="22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303718" y="645614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549" y="5781231"/>
            <a:ext cx="3193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dlvAdress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name, </a:t>
            </a:r>
            <a:r>
              <a:rPr lang="en-US" altLang="ko-KR" sz="2400" dirty="0" err="1" smtClean="0"/>
              <a:t>tel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payMethod</a:t>
            </a:r>
            <a:endParaRPr lang="en-US" altLang="ko-KR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098433" y="7321328"/>
            <a:ext cx="3193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dlvAdress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name, </a:t>
            </a:r>
            <a:r>
              <a:rPr lang="en-US" altLang="ko-KR" sz="2400" dirty="0" err="1" smtClean="0"/>
              <a:t>tel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payMethod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939796" y="8801549"/>
            <a:ext cx="3193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dlvAdress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name, </a:t>
            </a:r>
            <a:r>
              <a:rPr lang="en-US" altLang="ko-KR" sz="2400" dirty="0" err="1" smtClean="0"/>
              <a:t>tel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payMethod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5011400" y="8648700"/>
            <a:ext cx="3024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dlvAdress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name, </a:t>
            </a:r>
            <a:r>
              <a:rPr lang="en-US" altLang="ko-KR" sz="2400" dirty="0" err="1" smtClean="0"/>
              <a:t>tel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payMethod</a:t>
            </a:r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5121227" y="4899856"/>
            <a:ext cx="145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ordNo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9027241" y="4867122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4999396" y="2947341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545087" y="5836503"/>
            <a:ext cx="248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detailNo</a:t>
            </a:r>
            <a:r>
              <a:rPr lang="en-US" altLang="ko-KR" sz="2400" dirty="0" smtClean="0"/>
              <a:t>, quantity,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bookNo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ordNo</a:t>
            </a:r>
            <a:endParaRPr lang="en-US" altLang="ko-KR" sz="2400" dirty="0"/>
          </a:p>
        </p:txBody>
      </p:sp>
      <p:cxnSp>
        <p:nvCxnSpPr>
          <p:cNvPr id="42" name="꺾인 연결선 41"/>
          <p:cNvCxnSpPr/>
          <p:nvPr/>
        </p:nvCxnSpPr>
        <p:spPr>
          <a:xfrm rot="5400000" flipH="1" flipV="1">
            <a:off x="11690611" y="5078715"/>
            <a:ext cx="4871475" cy="1354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통 42"/>
          <p:cNvSpPr/>
          <p:nvPr/>
        </p:nvSpPr>
        <p:spPr>
          <a:xfrm>
            <a:off x="13882460" y="2081036"/>
            <a:ext cx="18418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Order_detail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991581" y="509511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850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5 - 6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6978" y="193760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60306" y="1967682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5265"/>
          <a:stretch/>
        </p:blipFill>
        <p:spPr>
          <a:xfrm>
            <a:off x="2590800" y="3009901"/>
            <a:ext cx="4419600" cy="5257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3009900"/>
            <a:ext cx="3505200" cy="53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4200" y="620954"/>
            <a:ext cx="1158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6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중복 체크 후 처리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3217"/>
            <a:ext cx="11106150" cy="5667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95500"/>
            <a:ext cx="14763750" cy="6324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1483217"/>
            <a:ext cx="9505950" cy="8572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770344"/>
            <a:ext cx="9296400" cy="82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95600" y="620954"/>
            <a:ext cx="1165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중복 체크 후 처리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562100"/>
            <a:ext cx="11249025" cy="5572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562100"/>
            <a:ext cx="1007745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5600" y="620954"/>
            <a:ext cx="1165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장바구니 결제 후 자동 삭제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466850"/>
            <a:ext cx="11106150" cy="779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2766910"/>
            <a:ext cx="10868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8" y="2566290"/>
            <a:ext cx="16306800" cy="505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</a:t>
            </a:r>
            <a:r>
              <a:rPr lang="en-US" altLang="ko-KR" sz="4000" b="1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6" y="2561433"/>
            <a:ext cx="16281042" cy="63708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4800" y="1485900"/>
            <a:ext cx="1424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org.mybatis.spring.MyBatisSystemException</a:t>
            </a:r>
            <a:r>
              <a:rPr lang="ko-KR" altLang="en-US" b="1" dirty="0"/>
              <a:t>: </a:t>
            </a:r>
            <a:r>
              <a:rPr lang="ko-KR" altLang="en-US" b="1" dirty="0" err="1"/>
              <a:t>nested</a:t>
            </a:r>
            <a:r>
              <a:rPr lang="ko-KR" altLang="en-US" b="1" dirty="0"/>
              <a:t> </a:t>
            </a:r>
            <a:r>
              <a:rPr lang="ko-KR" altLang="en-US" b="1" dirty="0" err="1"/>
              <a:t>exception</a:t>
            </a:r>
            <a:r>
              <a:rPr lang="ko-KR" altLang="en-US" b="1" dirty="0"/>
              <a:t> </a:t>
            </a:r>
            <a:r>
              <a:rPr lang="ko-KR" altLang="en-US" b="1" dirty="0" err="1"/>
              <a:t>is</a:t>
            </a:r>
            <a:r>
              <a:rPr lang="ko-KR" altLang="en-US" b="1" dirty="0"/>
              <a:t> </a:t>
            </a:r>
            <a:r>
              <a:rPr lang="ko-KR" altLang="en-US" b="1" dirty="0" err="1"/>
              <a:t>org.apache.ibatis.executor.ExecutorException</a:t>
            </a:r>
            <a:r>
              <a:rPr lang="ko-KR" altLang="en-US" b="1" dirty="0"/>
              <a:t>: </a:t>
            </a:r>
            <a:r>
              <a:rPr lang="ko-KR" altLang="en-US" b="1" dirty="0" err="1"/>
              <a:t>A</a:t>
            </a:r>
            <a:r>
              <a:rPr lang="ko-KR" altLang="en-US" b="1" dirty="0"/>
              <a:t> </a:t>
            </a:r>
            <a:r>
              <a:rPr lang="ko-KR" altLang="en-US" b="1" dirty="0" err="1"/>
              <a:t>query</a:t>
            </a:r>
            <a:r>
              <a:rPr lang="ko-KR" altLang="en-US" b="1" dirty="0"/>
              <a:t> </a:t>
            </a:r>
            <a:r>
              <a:rPr lang="ko-KR" altLang="en-US" b="1" dirty="0" err="1"/>
              <a:t>was</a:t>
            </a:r>
            <a:r>
              <a:rPr lang="ko-KR" altLang="en-US" b="1" dirty="0"/>
              <a:t> </a:t>
            </a:r>
            <a:r>
              <a:rPr lang="ko-KR" altLang="en-US" b="1" dirty="0" err="1"/>
              <a:t>run</a:t>
            </a:r>
            <a:r>
              <a:rPr lang="ko-KR" altLang="en-US" b="1" dirty="0"/>
              <a:t> and </a:t>
            </a:r>
            <a:r>
              <a:rPr lang="ko-KR" altLang="en-US" b="1" dirty="0" err="1"/>
              <a:t>no</a:t>
            </a:r>
            <a:r>
              <a:rPr lang="ko-KR" altLang="en-US" b="1" dirty="0"/>
              <a:t> </a:t>
            </a:r>
            <a:r>
              <a:rPr lang="ko-KR" altLang="en-US" b="1" dirty="0" err="1"/>
              <a:t>Result</a:t>
            </a:r>
            <a:r>
              <a:rPr lang="ko-KR" altLang="en-US" b="1" dirty="0"/>
              <a:t> </a:t>
            </a:r>
            <a:r>
              <a:rPr lang="ko-KR" altLang="en-US" b="1" dirty="0" err="1"/>
              <a:t>Maps</a:t>
            </a:r>
            <a:r>
              <a:rPr lang="ko-KR" altLang="en-US" b="1" dirty="0"/>
              <a:t> </a:t>
            </a:r>
            <a:r>
              <a:rPr lang="ko-KR" altLang="en-US" b="1" dirty="0" err="1"/>
              <a:t>were</a:t>
            </a:r>
            <a:r>
              <a:rPr lang="ko-KR" altLang="en-US" b="1" dirty="0"/>
              <a:t> </a:t>
            </a:r>
            <a:r>
              <a:rPr lang="ko-KR" altLang="en-US" b="1" dirty="0" err="1"/>
              <a:t>found</a:t>
            </a:r>
            <a:r>
              <a:rPr lang="ko-KR" altLang="en-US" b="1" dirty="0"/>
              <a:t> </a:t>
            </a:r>
            <a:r>
              <a:rPr lang="ko-KR" altLang="en-US" b="1" dirty="0" err="1"/>
              <a:t>for</a:t>
            </a:r>
            <a:r>
              <a:rPr lang="ko-KR" altLang="en-US" b="1" dirty="0"/>
              <a:t> </a:t>
            </a:r>
            <a:r>
              <a:rPr lang="ko-KR" altLang="en-US" b="1" dirty="0" err="1"/>
              <a:t>the</a:t>
            </a:r>
            <a:r>
              <a:rPr lang="ko-KR" altLang="en-US" b="1" dirty="0"/>
              <a:t> </a:t>
            </a:r>
            <a:r>
              <a:rPr lang="ko-KR" altLang="en-US" b="1" dirty="0" err="1"/>
              <a:t>Mapped</a:t>
            </a:r>
            <a:r>
              <a:rPr lang="ko-KR" altLang="en-US" b="1" dirty="0"/>
              <a:t> </a:t>
            </a:r>
            <a:r>
              <a:rPr lang="ko-KR" altLang="en-US" b="1" dirty="0" err="1"/>
              <a:t>Statement</a:t>
            </a:r>
            <a:r>
              <a:rPr lang="ko-KR" altLang="en-US" b="1" dirty="0"/>
              <a:t> '</a:t>
            </a:r>
            <a:r>
              <a:rPr lang="ko-KR" altLang="en-US" b="1" dirty="0" err="1"/>
              <a:t>com.ingang.cart.mapper.CartMapper.searchBook</a:t>
            </a:r>
            <a:r>
              <a:rPr lang="ko-KR" altLang="en-US" b="1" dirty="0"/>
              <a:t>'.  </a:t>
            </a:r>
            <a:r>
              <a:rPr lang="ko-KR" altLang="en-US" b="1" dirty="0" err="1"/>
              <a:t>It's</a:t>
            </a:r>
            <a:r>
              <a:rPr lang="ko-KR" altLang="en-US" b="1" dirty="0"/>
              <a:t> </a:t>
            </a:r>
            <a:r>
              <a:rPr lang="ko-KR" altLang="en-US" b="1" dirty="0" err="1"/>
              <a:t>likely</a:t>
            </a:r>
            <a:r>
              <a:rPr lang="ko-KR" altLang="en-US" b="1" dirty="0"/>
              <a:t> </a:t>
            </a:r>
            <a:r>
              <a:rPr lang="ko-KR" altLang="en-US" b="1" dirty="0" err="1"/>
              <a:t>that</a:t>
            </a:r>
            <a:r>
              <a:rPr lang="ko-KR" altLang="en-US" b="1" dirty="0"/>
              <a:t> </a:t>
            </a:r>
            <a:r>
              <a:rPr lang="ko-KR" altLang="en-US" b="1" dirty="0" err="1"/>
              <a:t>neither</a:t>
            </a:r>
            <a:r>
              <a:rPr lang="ko-KR" altLang="en-US" b="1" dirty="0"/>
              <a:t> </a:t>
            </a:r>
            <a:r>
              <a:rPr lang="ko-KR" altLang="en-US" b="1" dirty="0" err="1"/>
              <a:t>a</a:t>
            </a:r>
            <a:r>
              <a:rPr lang="ko-KR" altLang="en-US" b="1" dirty="0"/>
              <a:t> </a:t>
            </a:r>
            <a:r>
              <a:rPr lang="ko-KR" altLang="en-US" b="1" dirty="0" err="1"/>
              <a:t>Result</a:t>
            </a:r>
            <a:r>
              <a:rPr lang="ko-KR" altLang="en-US" b="1" dirty="0"/>
              <a:t> </a:t>
            </a:r>
            <a:r>
              <a:rPr lang="ko-KR" altLang="en-US" b="1" dirty="0" err="1"/>
              <a:t>Type</a:t>
            </a:r>
            <a:r>
              <a:rPr lang="ko-KR" altLang="en-US" b="1" dirty="0"/>
              <a:t> </a:t>
            </a:r>
            <a:r>
              <a:rPr lang="ko-KR" altLang="en-US" b="1" dirty="0" err="1"/>
              <a:t>nor</a:t>
            </a:r>
            <a:r>
              <a:rPr lang="ko-KR" altLang="en-US" b="1" dirty="0"/>
              <a:t> </a:t>
            </a:r>
            <a:r>
              <a:rPr lang="ko-KR" altLang="en-US" b="1" dirty="0" err="1"/>
              <a:t>a</a:t>
            </a:r>
            <a:r>
              <a:rPr lang="ko-KR" altLang="en-US" b="1" dirty="0"/>
              <a:t> </a:t>
            </a:r>
            <a:r>
              <a:rPr lang="ko-KR" altLang="en-US" b="1" dirty="0" err="1"/>
              <a:t>Result</a:t>
            </a:r>
            <a:r>
              <a:rPr lang="ko-KR" altLang="en-US" b="1" dirty="0"/>
              <a:t> </a:t>
            </a:r>
            <a:r>
              <a:rPr lang="ko-KR" altLang="en-US" b="1" dirty="0" err="1"/>
              <a:t>Map</a:t>
            </a:r>
            <a:r>
              <a:rPr lang="ko-KR" altLang="en-US" b="1" dirty="0"/>
              <a:t> </a:t>
            </a:r>
            <a:r>
              <a:rPr lang="ko-KR" altLang="en-US" b="1" dirty="0" err="1"/>
              <a:t>was</a:t>
            </a:r>
            <a:r>
              <a:rPr lang="ko-KR" altLang="en-US" b="1" dirty="0"/>
              <a:t> </a:t>
            </a:r>
            <a:r>
              <a:rPr lang="ko-KR" altLang="en-US" b="1" dirty="0" err="1"/>
              <a:t>specified</a:t>
            </a:r>
            <a:r>
              <a:rPr lang="ko-KR" altLang="en-US" b="1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0558" y="2570560"/>
            <a:ext cx="7594242" cy="73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77200" y="2614999"/>
            <a:ext cx="592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rgbClr val="FF0000"/>
                </a:solidFill>
              </a:rPr>
              <a:t>rsultType</a:t>
            </a:r>
            <a:r>
              <a:rPr lang="en-US" altLang="ko-KR" sz="3600" dirty="0" smtClean="0">
                <a:solidFill>
                  <a:srgbClr val="FF0000"/>
                </a:solidFill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</a:rPr>
              <a:t>을 누락 하여 발생한 오류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16" y="8932276"/>
            <a:ext cx="1630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Result type </a:t>
            </a:r>
            <a:r>
              <a:rPr lang="ko-KR" altLang="en-US" sz="4800" b="1" dirty="0" smtClean="0"/>
              <a:t>을 추가하여 오류를 수정함</a:t>
            </a:r>
            <a:r>
              <a:rPr lang="en-US" altLang="ko-KR" sz="4800" b="1" dirty="0" smtClean="0"/>
              <a:t>.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4185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9670" y="7152303"/>
            <a:ext cx="53062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장바구니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19670" y="7152303"/>
            <a:ext cx="484619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멘토링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6400" b="1" dirty="0" smtClean="0">
                <a:latin typeface="Adobe Garamond Pro Bold" panose="02020702060506020403" pitchFamily="18" charset="0"/>
              </a:rPr>
              <a:t>채팅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)</a:t>
            </a:r>
          </a:p>
          <a:p>
            <a:r>
              <a:rPr lang="en-US" altLang="ko-KR" sz="6400" b="1" dirty="0">
                <a:latin typeface="Adobe Garamond Pro Bold" panose="02020702060506020403" pitchFamily="18" charset="0"/>
              </a:rPr>
              <a:t>	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	</a:t>
            </a:r>
            <a:r>
              <a:rPr lang="ko-KR" altLang="en-US" sz="6400" b="1" dirty="0" smtClean="0">
                <a:latin typeface="Adobe Garamond Pro Bold" panose="02020702060506020403" pitchFamily="18" charset="0"/>
              </a:rPr>
              <a:t>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0" b="6421"/>
          <a:stretch/>
        </p:blipFill>
        <p:spPr>
          <a:xfrm>
            <a:off x="792891" y="1638300"/>
            <a:ext cx="7924800" cy="8382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8617" b="7486"/>
          <a:stretch/>
        </p:blipFill>
        <p:spPr>
          <a:xfrm>
            <a:off x="9327291" y="1638300"/>
            <a:ext cx="7696201" cy="82909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43569" y="868859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27059" y="868858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1200" y="647700"/>
            <a:ext cx="7225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6900"/>
            <a:ext cx="11887200" cy="8124825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496902" y="7478691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496902" y="7932287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분야  별 검색하기 </a:t>
            </a:r>
            <a:r>
              <a:rPr lang="en-US" altLang="ko-KR" dirty="0" smtClean="0"/>
              <a:t>– flist.do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smtClean="0"/>
              <a:t>멘토 지원하기 </a:t>
            </a:r>
            <a:r>
              <a:rPr lang="en-US" altLang="ko-KR" dirty="0" smtClean="0"/>
              <a:t>– /m_apply/write.do -post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진행 중인 상담 목록 </a:t>
            </a:r>
            <a:r>
              <a:rPr lang="en-US" altLang="ko-KR" dirty="0" smtClean="0"/>
              <a:t>: /messageroom/list.do</a:t>
            </a:r>
            <a:endParaRPr lang="en-US" altLang="ko-KR" dirty="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496903" y="5479827"/>
            <a:ext cx="564455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멘토링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mno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D2 : </a:t>
            </a:r>
            <a:r>
              <a:rPr lang="ko-KR" altLang="en-US" dirty="0" smtClean="0"/>
              <a:t>분야</a:t>
            </a:r>
            <a:r>
              <a:rPr lang="en-US" altLang="ko-KR" dirty="0" smtClean="0"/>
              <a:t>(field)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smtClean="0"/>
              <a:t>머리말</a:t>
            </a:r>
            <a:r>
              <a:rPr lang="en-US" altLang="ko-KR" dirty="0" smtClean="0"/>
              <a:t>(head)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D4 : </a:t>
            </a:r>
            <a:r>
              <a:rPr lang="ko-KR" altLang="en-US" dirty="0" smtClean="0"/>
              <a:t>경력</a:t>
            </a:r>
            <a:r>
              <a:rPr lang="en-US" altLang="ko-KR" dirty="0" smtClean="0"/>
              <a:t>(career)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D5 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현직</a:t>
            </a:r>
            <a:r>
              <a:rPr lang="en-US" altLang="ko-KR" dirty="0" smtClean="0"/>
              <a:t>(incumbent)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D6 : </a:t>
            </a:r>
            <a:r>
              <a:rPr lang="ko-KR" altLang="en-US" dirty="0" smtClean="0"/>
              <a:t>멘토 아이디</a:t>
            </a:r>
            <a:r>
              <a:rPr lang="en-US" altLang="ko-KR" dirty="0" smtClean="0"/>
              <a:t>(mid)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D7 : </a:t>
            </a:r>
            <a:r>
              <a:rPr lang="ko-KR" altLang="en-US" dirty="0" smtClean="0"/>
              <a:t>읽지 않은 메시지 개수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unreadCount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502764" y="5027033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491041" y="4654885"/>
            <a:ext cx="564455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: </a:t>
            </a:r>
            <a:r>
              <a:rPr lang="ko-KR" altLang="en-US" dirty="0" smtClean="0"/>
              <a:t>분야 선택</a:t>
            </a:r>
            <a:r>
              <a:rPr lang="en-US" altLang="ko-KR" dirty="0" smtClean="0"/>
              <a:t>(field)</a:t>
            </a:r>
            <a:endParaRPr lang="en-US" altLang="ko-KR" dirty="0"/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496902" y="4202091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입력 데이터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805962" y="6765074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969967" y="491971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3288961" y="932269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1500596" y="611310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351018" y="488909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553602" y="48890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8020245" y="48940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9237506" y="4915659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0775538" y="495327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5530362" y="886549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838400" y="4458951"/>
            <a:ext cx="15240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015762" y="4453567"/>
            <a:ext cx="407175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7968761" y="4453567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553602" y="4449568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0729984" y="4510255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220603" y="4458951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42620" y="3972228"/>
            <a:ext cx="1173096" cy="22860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463562" y="932269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963100" y="8892042"/>
            <a:ext cx="407175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435362" y="2079038"/>
            <a:ext cx="407175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7923539" y="205249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0" y="673302"/>
            <a:ext cx="7088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5 - 7.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680" y="2498742"/>
            <a:ext cx="4952303" cy="6832429"/>
          </a:xfrm>
          <a:prstGeom prst="rect">
            <a:avLst/>
          </a:prstGeom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86138" y="6726614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86138" y="7180210"/>
            <a:ext cx="564455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수정하기</a:t>
            </a:r>
            <a:r>
              <a:rPr lang="en-US" altLang="ko-KR" dirty="0" smtClean="0"/>
              <a:t>– update.do -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smtClean="0"/>
              <a:t>접수마감 </a:t>
            </a:r>
            <a:r>
              <a:rPr lang="en-US" altLang="ko-KR" dirty="0" smtClean="0"/>
              <a:t>– deadline.do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186139" y="3310294"/>
            <a:ext cx="5644559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프로필 이미지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memberimg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D2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멘토 아이디</a:t>
            </a:r>
            <a:r>
              <a:rPr lang="en-US" altLang="ko-KR" dirty="0" smtClean="0"/>
              <a:t>(mid)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smtClean="0"/>
              <a:t>머리말</a:t>
            </a:r>
            <a:r>
              <a:rPr lang="en-US" altLang="ko-KR" dirty="0" smtClean="0"/>
              <a:t>(head)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D4 : </a:t>
            </a:r>
            <a:r>
              <a:rPr lang="ko-KR" altLang="en-US" dirty="0" smtClean="0"/>
              <a:t>분야</a:t>
            </a:r>
            <a:r>
              <a:rPr lang="en-US" altLang="ko-KR" dirty="0" smtClean="0"/>
              <a:t>(field)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D5 </a:t>
            </a:r>
            <a:r>
              <a:rPr lang="en-US" altLang="ko-KR" dirty="0" smtClean="0"/>
              <a:t>:</a:t>
            </a:r>
            <a:r>
              <a:rPr lang="ko-KR" altLang="en-US" dirty="0"/>
              <a:t>경력</a:t>
            </a:r>
            <a:r>
              <a:rPr lang="en-US" altLang="ko-KR" dirty="0"/>
              <a:t>(career)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</a:t>
            </a:r>
            <a:r>
              <a:rPr lang="en-US" altLang="ko-KR" dirty="0"/>
              <a:t>: </a:t>
            </a:r>
            <a:r>
              <a:rPr lang="ko-KR" altLang="en-US" dirty="0"/>
              <a:t>현직</a:t>
            </a:r>
            <a:r>
              <a:rPr lang="en-US" altLang="ko-KR" dirty="0"/>
              <a:t>(incumbent)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</a:t>
            </a:r>
            <a:r>
              <a:rPr lang="en-US" altLang="ko-KR" dirty="0"/>
              <a:t>: </a:t>
            </a:r>
            <a:r>
              <a:rPr lang="ko-KR" altLang="en-US" dirty="0" smtClean="0"/>
              <a:t>멘토 </a:t>
            </a:r>
            <a:r>
              <a:rPr lang="ko-KR" altLang="en-US" dirty="0" err="1" smtClean="0"/>
              <a:t>소개글</a:t>
            </a:r>
            <a:r>
              <a:rPr lang="en-US" altLang="ko-KR" dirty="0" smtClean="0"/>
              <a:t>(intro)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err="1" smtClean="0"/>
              <a:t>강의료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lecfee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smtClean="0"/>
              <a:t>예약 가능 시작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smtClean="0"/>
              <a:t>예약 가능 마감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avaEndDate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D11 : </a:t>
            </a:r>
            <a:r>
              <a:rPr lang="ko-KR" altLang="en-US" dirty="0" smtClean="0"/>
              <a:t>예약 가능 시작 시각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avaStartTime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D12 : </a:t>
            </a:r>
            <a:r>
              <a:rPr lang="ko-KR" altLang="en-US" dirty="0" smtClean="0"/>
              <a:t>예약 가능 끝 시각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avaEndTime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192000" y="2857500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689763" y="912051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970739" y="344352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6065100" y="911543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975968" y="382591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203243" y="4060349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7612755" y="480124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273900" y="511610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119637" y="543428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5680870" y="69614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758463" y="3518866"/>
            <a:ext cx="202134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758464" y="3827679"/>
            <a:ext cx="528039" cy="34612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689763" y="4098468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155939" y="618468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869430" y="6974665"/>
            <a:ext cx="707449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745730" y="4849765"/>
            <a:ext cx="273508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802254" y="5160965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790602" y="5434287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629073" y="6211231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582492" y="7776708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878666" y="7798615"/>
            <a:ext cx="140985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811396" y="8078742"/>
            <a:ext cx="707449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711376" y="8053841"/>
            <a:ext cx="707449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334292" y="774465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8151145" y="7745526"/>
            <a:ext cx="688055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184113" y="8132801"/>
            <a:ext cx="627284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438700" y="8052197"/>
            <a:ext cx="682530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93" y="1710535"/>
            <a:ext cx="8113168" cy="774382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43400" y="620954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등록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09938" y="6428060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09938" y="6881656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등록하기 </a:t>
            </a:r>
            <a:r>
              <a:rPr lang="en-US" altLang="ko-KR" dirty="0" smtClean="0"/>
              <a:t>– write.do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-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109939" y="3564942"/>
            <a:ext cx="564455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/>
              <a:t>머리말</a:t>
            </a:r>
            <a:r>
              <a:rPr lang="en-US" altLang="ko-KR" dirty="0"/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</a:t>
            </a:r>
            <a:r>
              <a:rPr lang="en-US" altLang="ko-KR" dirty="0"/>
              <a:t>: </a:t>
            </a:r>
            <a:r>
              <a:rPr lang="ko-KR" altLang="en-US" dirty="0" smtClean="0"/>
              <a:t>분야</a:t>
            </a:r>
            <a:r>
              <a:rPr lang="en-US" altLang="ko-KR" dirty="0" smtClean="0"/>
              <a:t>(field)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/>
              <a:t>경력</a:t>
            </a:r>
            <a:r>
              <a:rPr lang="en-US" altLang="ko-KR" dirty="0"/>
              <a:t>(career)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</a:t>
            </a:r>
            <a:r>
              <a:rPr lang="en-US" altLang="ko-KR" dirty="0"/>
              <a:t>: </a:t>
            </a:r>
            <a:r>
              <a:rPr lang="ko-KR" altLang="en-US" dirty="0"/>
              <a:t>현직</a:t>
            </a:r>
            <a:r>
              <a:rPr lang="en-US" altLang="ko-KR" dirty="0"/>
              <a:t>(incumbent)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멘토 </a:t>
            </a:r>
            <a:r>
              <a:rPr lang="ko-KR" altLang="en-US" dirty="0" err="1" smtClean="0"/>
              <a:t>소개글</a:t>
            </a:r>
            <a:r>
              <a:rPr lang="en-US" altLang="ko-KR" dirty="0" smtClean="0"/>
              <a:t>(intro)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</a:t>
            </a:r>
            <a:r>
              <a:rPr lang="en-US" altLang="ko-KR" dirty="0"/>
              <a:t>: </a:t>
            </a:r>
            <a:r>
              <a:rPr lang="ko-KR" altLang="en-US" dirty="0"/>
              <a:t>예약 가능 시작 날짜</a:t>
            </a:r>
            <a:r>
              <a:rPr lang="en-US" altLang="ko-KR" dirty="0"/>
              <a:t>(</a:t>
            </a:r>
            <a:r>
              <a:rPr lang="en-US" altLang="ko-KR" dirty="0" err="1"/>
              <a:t>avaStartDate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</a:t>
            </a:r>
            <a:r>
              <a:rPr lang="en-US" altLang="ko-KR" dirty="0"/>
              <a:t>: </a:t>
            </a:r>
            <a:r>
              <a:rPr lang="ko-KR" altLang="en-US" dirty="0"/>
              <a:t>예약 가능 마감 날짜</a:t>
            </a:r>
            <a:r>
              <a:rPr lang="en-US" altLang="ko-KR" dirty="0"/>
              <a:t>(</a:t>
            </a:r>
            <a:r>
              <a:rPr lang="en-US" altLang="ko-KR" dirty="0" err="1"/>
              <a:t>avaEndDate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</a:t>
            </a:r>
            <a:r>
              <a:rPr lang="en-US" altLang="ko-KR" dirty="0"/>
              <a:t>: </a:t>
            </a:r>
            <a:r>
              <a:rPr lang="ko-KR" altLang="en-US" dirty="0"/>
              <a:t>예약 가능 시작 시각</a:t>
            </a:r>
            <a:r>
              <a:rPr lang="en-US" altLang="ko-KR" dirty="0"/>
              <a:t>(</a:t>
            </a:r>
            <a:r>
              <a:rPr lang="en-US" altLang="ko-KR" dirty="0" err="1"/>
              <a:t>avaStartTime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</a:t>
            </a:r>
            <a:r>
              <a:rPr lang="en-US" altLang="ko-KR" dirty="0"/>
              <a:t>: </a:t>
            </a:r>
            <a:r>
              <a:rPr lang="ko-KR" altLang="en-US" dirty="0"/>
              <a:t>예약 가능 끝 시각</a:t>
            </a:r>
            <a:r>
              <a:rPr lang="en-US" altLang="ko-KR" dirty="0"/>
              <a:t>(</a:t>
            </a:r>
            <a:r>
              <a:rPr lang="en-US" altLang="ko-KR" dirty="0" err="1"/>
              <a:t>avaEndTime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err="1" smtClean="0"/>
              <a:t>강의료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lecfee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115800" y="3112148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입력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556193" y="932441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37359" y="246139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3382832" y="933410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151765" y="36219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18310" y="43942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75021" y="524885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63386" y="607395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2572" y="68624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2572" y="732556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73643" y="3575391"/>
            <a:ext cx="15240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514600" y="2446081"/>
            <a:ext cx="1117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556193" y="5293576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556193" y="4420816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69386" y="6866514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578731" y="6067965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243809" y="932622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772661" y="773046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69386" y="7314458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341122" y="7761162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3577673" y="7785871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543314" y="8370903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9888" y="77858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78956" y="8317814"/>
            <a:ext cx="640644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65" y="8872763"/>
            <a:ext cx="590807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93" y="1710535"/>
            <a:ext cx="8113168" cy="77438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57600" y="620954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09938" y="6428060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09938" y="6881656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– update.do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-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109939" y="3564942"/>
            <a:ext cx="564455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/>
              <a:t>머리말</a:t>
            </a:r>
            <a:r>
              <a:rPr lang="en-US" altLang="ko-KR" dirty="0"/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</a:t>
            </a:r>
            <a:r>
              <a:rPr lang="en-US" altLang="ko-KR" dirty="0"/>
              <a:t>: </a:t>
            </a:r>
            <a:r>
              <a:rPr lang="ko-KR" altLang="en-US" dirty="0" smtClean="0"/>
              <a:t>분야</a:t>
            </a:r>
            <a:r>
              <a:rPr lang="en-US" altLang="ko-KR" dirty="0" smtClean="0"/>
              <a:t>(field)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/>
              <a:t>경력</a:t>
            </a:r>
            <a:r>
              <a:rPr lang="en-US" altLang="ko-KR" dirty="0"/>
              <a:t>(career)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</a:t>
            </a:r>
            <a:r>
              <a:rPr lang="en-US" altLang="ko-KR" dirty="0"/>
              <a:t>: </a:t>
            </a:r>
            <a:r>
              <a:rPr lang="ko-KR" altLang="en-US" dirty="0"/>
              <a:t>현직</a:t>
            </a:r>
            <a:r>
              <a:rPr lang="en-US" altLang="ko-KR" dirty="0"/>
              <a:t>(incumbent)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멘토 </a:t>
            </a:r>
            <a:r>
              <a:rPr lang="ko-KR" altLang="en-US" dirty="0" err="1" smtClean="0"/>
              <a:t>소개글</a:t>
            </a:r>
            <a:r>
              <a:rPr lang="en-US" altLang="ko-KR" dirty="0" smtClean="0"/>
              <a:t>(intro)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</a:t>
            </a:r>
            <a:r>
              <a:rPr lang="en-US" altLang="ko-KR" dirty="0"/>
              <a:t>: </a:t>
            </a:r>
            <a:r>
              <a:rPr lang="ko-KR" altLang="en-US" dirty="0"/>
              <a:t>예약 가능 시작 날짜</a:t>
            </a:r>
            <a:r>
              <a:rPr lang="en-US" altLang="ko-KR" dirty="0"/>
              <a:t>(</a:t>
            </a:r>
            <a:r>
              <a:rPr lang="en-US" altLang="ko-KR" dirty="0" err="1"/>
              <a:t>avaStartDate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</a:t>
            </a:r>
            <a:r>
              <a:rPr lang="en-US" altLang="ko-KR" dirty="0"/>
              <a:t>: </a:t>
            </a:r>
            <a:r>
              <a:rPr lang="ko-KR" altLang="en-US" dirty="0"/>
              <a:t>예약 가능 마감 날짜</a:t>
            </a:r>
            <a:r>
              <a:rPr lang="en-US" altLang="ko-KR" dirty="0"/>
              <a:t>(</a:t>
            </a:r>
            <a:r>
              <a:rPr lang="en-US" altLang="ko-KR" dirty="0" err="1"/>
              <a:t>avaEndDate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</a:t>
            </a:r>
            <a:r>
              <a:rPr lang="en-US" altLang="ko-KR" dirty="0"/>
              <a:t>: </a:t>
            </a:r>
            <a:r>
              <a:rPr lang="ko-KR" altLang="en-US" dirty="0"/>
              <a:t>예약 가능 시작 시각</a:t>
            </a:r>
            <a:r>
              <a:rPr lang="en-US" altLang="ko-KR" dirty="0"/>
              <a:t>(</a:t>
            </a:r>
            <a:r>
              <a:rPr lang="en-US" altLang="ko-KR" dirty="0" err="1"/>
              <a:t>avaStartTime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</a:t>
            </a:r>
            <a:r>
              <a:rPr lang="en-US" altLang="ko-KR" dirty="0"/>
              <a:t>: </a:t>
            </a:r>
            <a:r>
              <a:rPr lang="ko-KR" altLang="en-US" dirty="0"/>
              <a:t>예약 가능 끝 시각</a:t>
            </a:r>
            <a:r>
              <a:rPr lang="en-US" altLang="ko-KR" dirty="0"/>
              <a:t>(</a:t>
            </a:r>
            <a:r>
              <a:rPr lang="en-US" altLang="ko-KR" dirty="0" err="1"/>
              <a:t>avaEndTime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err="1" smtClean="0"/>
              <a:t>강의료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lecfee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115800" y="3112148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입력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473643" y="933003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37359" y="246139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151765" y="36219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18310" y="43942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75021" y="524885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63386" y="607395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2572" y="68624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2572" y="732556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73643" y="3575391"/>
            <a:ext cx="15240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514600" y="2446081"/>
            <a:ext cx="1117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556193" y="5293576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556193" y="4420816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69386" y="6866514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578731" y="6067965"/>
            <a:ext cx="54431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772661" y="773046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469386" y="7314458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41122" y="7761162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577673" y="7785871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543314" y="8370903"/>
            <a:ext cx="1102614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749888" y="778587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78956" y="8317814"/>
            <a:ext cx="640644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94" y="8862687"/>
            <a:ext cx="784654" cy="41910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3354431" y="934441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212488" y="933756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020" y="8861092"/>
            <a:ext cx="598123" cy="3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15801" y="3853455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15801" y="4307051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지원하기 </a:t>
            </a:r>
            <a:r>
              <a:rPr lang="en-US" altLang="ko-KR" dirty="0" smtClean="0"/>
              <a:t>– /m_apply/write.do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-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115801" y="3194782"/>
            <a:ext cx="564455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/>
              <a:t>분야</a:t>
            </a:r>
            <a:r>
              <a:rPr lang="en-US" altLang="ko-KR" dirty="0"/>
              <a:t>(field)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경력 인증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cer_career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121662" y="2741988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입력 </a:t>
            </a:r>
            <a:r>
              <a:rPr lang="ko-KR" altLang="en-US" sz="2400" dirty="0"/>
              <a:t>데이터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943100"/>
            <a:ext cx="5486400" cy="44586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870480" y="621055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486857" y="345872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250941" y="475425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607243" y="4792133"/>
            <a:ext cx="15240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607243" y="3390900"/>
            <a:ext cx="1738845" cy="45021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6131243" y="622001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7405472" y="622001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9800" y="62095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63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00300"/>
            <a:ext cx="9206009" cy="4343400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15801" y="4381122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15801" y="4834718"/>
            <a:ext cx="56445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승인 </a:t>
            </a:r>
            <a:r>
              <a:rPr lang="en-US" altLang="ko-KR" dirty="0" smtClean="0"/>
              <a:t>– /member/mentoApp.do 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115801" y="3194782"/>
            <a:ext cx="564455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(id)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/>
              <a:t>분야</a:t>
            </a:r>
            <a:r>
              <a:rPr lang="en-US" altLang="ko-KR" dirty="0"/>
              <a:t>(field)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/>
              <a:t>경력 인증</a:t>
            </a:r>
            <a:r>
              <a:rPr lang="en-US" altLang="ko-KR" dirty="0"/>
              <a:t>(</a:t>
            </a:r>
            <a:r>
              <a:rPr lang="en-US" altLang="ko-KR" dirty="0" err="1"/>
              <a:t>cer_career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121662" y="2741988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입력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19800" y="62095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26" name="타원 25"/>
          <p:cNvSpPr/>
          <p:nvPr/>
        </p:nvSpPr>
        <p:spPr>
          <a:xfrm>
            <a:off x="1524000" y="3517947"/>
            <a:ext cx="838200" cy="45021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86200" y="3534035"/>
            <a:ext cx="990600" cy="45021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467599" y="3517946"/>
            <a:ext cx="990601" cy="45021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727719" y="406617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132118" y="406617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7713517" y="406617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0515598" y="399873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7" y="2878507"/>
            <a:ext cx="8527490" cy="5108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9800" y="62095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95362" y="5943291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95362" y="6396887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멘토링 신청하기</a:t>
            </a:r>
            <a:r>
              <a:rPr lang="en-US" altLang="ko-KR" dirty="0" smtClean="0"/>
              <a:t>– write.do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</a:t>
            </a:r>
            <a:r>
              <a:rPr lang="en-US" altLang="ko-KR" dirty="0"/>
              <a:t>: </a:t>
            </a:r>
            <a:r>
              <a:rPr lang="ko-KR" altLang="en-US" dirty="0" smtClean="0"/>
              <a:t>새로 입력</a:t>
            </a:r>
            <a:r>
              <a:rPr lang="en-US" altLang="ko-KR" dirty="0" smtClean="0"/>
              <a:t>–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/>
              <a:t>취소 </a:t>
            </a:r>
            <a:r>
              <a:rPr lang="en-US" altLang="ko-KR" dirty="0"/>
              <a:t>– </a:t>
            </a:r>
            <a:r>
              <a:rPr lang="en-US" altLang="ko-KR" dirty="0" err="1"/>
              <a:t>history.back</a:t>
            </a:r>
            <a:r>
              <a:rPr lang="en-US" altLang="ko-KR" dirty="0"/>
              <a:t>()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224341" y="4729629"/>
            <a:ext cx="564455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예약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resDate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</a:t>
            </a:r>
            <a:r>
              <a:rPr lang="en-US" altLang="ko-KR" dirty="0"/>
              <a:t>: </a:t>
            </a:r>
            <a:r>
              <a:rPr lang="ko-KR" altLang="en-US" dirty="0" smtClean="0"/>
              <a:t>예약 시간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resTime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smtClean="0"/>
              <a:t>멘토에게 한마디</a:t>
            </a:r>
            <a:r>
              <a:rPr lang="en-US" altLang="ko-KR" dirty="0" smtClean="0"/>
              <a:t>(greetings)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230202" y="4276835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입</a:t>
            </a:r>
            <a:r>
              <a:rPr lang="ko-KR" altLang="en-US" sz="2400" dirty="0" smtClean="0"/>
              <a:t>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224340" y="3331301"/>
            <a:ext cx="5644559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: </a:t>
            </a:r>
            <a:r>
              <a:rPr lang="ko-KR" altLang="en-US" dirty="0" smtClean="0"/>
              <a:t>예약 가능 시작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예약 가능 끝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avaEndDate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수강료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lecfee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230201" y="2878507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출력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739737" y="779432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618689" y="361977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033918" y="779432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3581399" y="3642627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781672" y="474264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887213" y="581087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165763" y="4109371"/>
            <a:ext cx="133003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286000" y="5745291"/>
            <a:ext cx="2403763" cy="40769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352801" y="4729629"/>
            <a:ext cx="1536598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879123" y="4123100"/>
            <a:ext cx="1969477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286000" y="6532884"/>
            <a:ext cx="19050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5106741" y="779432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162800" y="1328840"/>
            <a:ext cx="407175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7650977" y="13022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92781" y="4123100"/>
            <a:ext cx="1274619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1593884" y="6526738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5008418" y="3612177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11012"/>
            <a:ext cx="10829925" cy="46958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19800" y="62095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194288" y="5389994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194288" y="5843590"/>
            <a:ext cx="564455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대화방 입장</a:t>
            </a:r>
            <a:r>
              <a:rPr lang="en-US" altLang="ko-KR" dirty="0" smtClean="0"/>
              <a:t>– /message/list.do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– updatea.do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거절 </a:t>
            </a:r>
            <a:r>
              <a:rPr lang="en-US" altLang="ko-KR" dirty="0"/>
              <a:t>– </a:t>
            </a:r>
            <a:r>
              <a:rPr lang="en-US" altLang="ko-KR" dirty="0" smtClean="0"/>
              <a:t>updater.do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종료 </a:t>
            </a:r>
            <a:r>
              <a:rPr lang="en-US" altLang="ko-KR" dirty="0" smtClean="0"/>
              <a:t>– updatet.do</a:t>
            </a:r>
            <a:endParaRPr lang="en-US" altLang="ko-KR" dirty="0"/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224340" y="3331301"/>
            <a:ext cx="564455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: </a:t>
            </a:r>
            <a:r>
              <a:rPr lang="ko-KR" altLang="en-US" dirty="0" smtClean="0"/>
              <a:t>방 번호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roomno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프로필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memberImg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(par1 or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최근 메시지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lmcontent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상담 시간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resDate,resTime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방 상태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roomstatus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읽지 않은 메시지 개수 </a:t>
            </a:r>
            <a:r>
              <a:rPr lang="en-US" altLang="ko-KR" dirty="0" smtClean="0"/>
              <a:t>(unreadcount1 or 2)</a:t>
            </a:r>
            <a:endParaRPr lang="en-US" altLang="ko-KR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230201" y="2878507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출력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1206380" y="3444873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1233630" y="381782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955866" y="240801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105401" y="3280225"/>
            <a:ext cx="3048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1221699" y="4209643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3031053" y="240801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2095254" y="2408011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4283299" y="237992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8839200" y="232607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10439400" y="2351945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5521037" y="322713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6329362" y="381782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9300"/>
            <a:ext cx="8686800" cy="563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62095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5 - 7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멘토링관리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206706" y="5367089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206706" y="5820685"/>
            <a:ext cx="56445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메시지 보내기</a:t>
            </a:r>
            <a:r>
              <a:rPr lang="en-US" altLang="ko-KR" dirty="0" smtClean="0"/>
              <a:t>– write.do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224341" y="4729629"/>
            <a:ext cx="564455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(content)</a:t>
            </a:r>
          </a:p>
          <a:p>
            <a:endParaRPr lang="en-US" altLang="ko-KR" dirty="0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230202" y="4276835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/>
              <a:t>입</a:t>
            </a:r>
            <a:r>
              <a:rPr lang="ko-KR" altLang="en-US" sz="2400" dirty="0" smtClean="0"/>
              <a:t>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224340" y="3331301"/>
            <a:ext cx="5644559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: </a:t>
            </a:r>
            <a:r>
              <a:rPr lang="ko-KR" altLang="en-US" dirty="0" smtClean="0"/>
              <a:t>프로필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memberImg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보낸 날짜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sendDate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230201" y="2878507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출력 </a:t>
            </a:r>
            <a:r>
              <a:rPr lang="ko-KR" altLang="en-US" sz="2400" dirty="0"/>
              <a:t>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771268" y="263308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5943600" y="2611645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3200351" y="221681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413163" y="2664734"/>
            <a:ext cx="30480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940168" y="2686173"/>
            <a:ext cx="2667001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07170" y="2611645"/>
            <a:ext cx="118403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628185" y="6240308"/>
            <a:ext cx="1184030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9907464" y="6213763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70884" y="5911012"/>
            <a:ext cx="2667001" cy="32929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9790676" y="5810918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286001" y="6596148"/>
            <a:ext cx="5334000" cy="106195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817121" y="6643153"/>
            <a:ext cx="1088879" cy="1014947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7771151" y="693076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0081978" y="693076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10.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7" idx="3"/>
            <a:endCxn id="2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2" idx="2"/>
            <a:endCxn id="25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</a:p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5" idx="2"/>
            <a:endCxn id="2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2"/>
            <a:endCxn id="2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7" idx="0"/>
            <a:endCxn id="2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6" idx="0"/>
            <a:endCxn id="2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5" idx="0"/>
            <a:endCxn id="22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88512" y="621752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mentoring&lt;</a:t>
            </a:r>
            <a:r>
              <a:rPr lang="en-US" altLang="ko-KR" sz="2400" dirty="0" err="1"/>
              <a:t>vo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err="1" smtClean="0"/>
              <a:t>Head,field,career,incumbent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/>
              <a:t>profileImage</a:t>
            </a:r>
            <a:r>
              <a:rPr lang="en-US" altLang="ko-KR" sz="2400" dirty="0"/>
              <a:t>, id</a:t>
            </a:r>
          </a:p>
          <a:p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7166288" y="446047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mentoring&lt;</a:t>
            </a:r>
            <a:r>
              <a:rPr lang="en-US" altLang="ko-KR" sz="2400" dirty="0" err="1"/>
              <a:t>vo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err="1" smtClean="0"/>
              <a:t>Head,field,career,incumbent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/>
              <a:t>profileImage</a:t>
            </a:r>
            <a:r>
              <a:rPr lang="en-US" altLang="ko-KR" sz="2400" dirty="0"/>
              <a:t>, id</a:t>
            </a:r>
          </a:p>
          <a:p>
            <a:endParaRPr lang="en-US" altLang="ko-KR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737070" y="270053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Head,field,career,incumbent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profileImage</a:t>
            </a:r>
            <a:r>
              <a:rPr lang="en-US" altLang="ko-KR" sz="2400" dirty="0" smtClean="0"/>
              <a:t>, id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0600" y="5559157"/>
            <a:ext cx="175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PageObject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35161" y="7276817"/>
            <a:ext cx="175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PageObject</a:t>
            </a:r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8608855" y="8630367"/>
            <a:ext cx="175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PageObject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761934" y="2596617"/>
            <a:ext cx="100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List.do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839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77800" y="7110184"/>
            <a:ext cx="3664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회원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6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10.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상세보기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30" idx="3"/>
            <a:endCxn id="24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5" idx="2"/>
            <a:endCxn id="28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</a:p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2"/>
            <a:endCxn id="30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30" idx="0"/>
            <a:endCxn id="29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9" idx="0"/>
            <a:endCxn id="28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8" idx="0"/>
            <a:endCxn id="25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37070" y="270053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92527" y="5304228"/>
            <a:ext cx="81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mno</a:t>
            </a:r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869992" y="7002350"/>
            <a:ext cx="81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mno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9078263" y="8630367"/>
            <a:ext cx="81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mno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7772400" y="430741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 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791682" y="5497994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Head,field,career,incumbent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profileImage</a:t>
            </a:r>
            <a:r>
              <a:rPr lang="en-US" altLang="ko-KR" sz="2400" dirty="0" smtClean="0"/>
              <a:t>, intro, </a:t>
            </a:r>
            <a:r>
              <a:rPr lang="en-US" altLang="ko-KR" sz="2400" dirty="0" err="1" smtClean="0"/>
              <a:t>lecFee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aStartDate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aEndDate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aStartTime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aEndTime</a:t>
            </a:r>
            <a:r>
              <a:rPr lang="en-US" altLang="ko-KR" sz="2400" dirty="0" smtClean="0"/>
              <a:t> , Id</a:t>
            </a:r>
            <a:endParaRPr lang="en-US" altLang="ko-KR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244777" y="3266317"/>
            <a:ext cx="114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view.do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757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10.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글 등록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stCxn id="53" idx="3"/>
            <a:endCxn id="47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8" idx="2"/>
            <a:endCxn id="51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</a:p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4" name="꺾인 연결선 53"/>
          <p:cNvCxnSpPr>
            <a:stCxn id="51" idx="2"/>
            <a:endCxn id="52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2" idx="2"/>
            <a:endCxn id="53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3" idx="0"/>
            <a:endCxn id="52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52" idx="0"/>
            <a:endCxn id="51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1" idx="0"/>
            <a:endCxn id="48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37070" y="270053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688481" y="5304228"/>
            <a:ext cx="3915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MentoringVO</a:t>
            </a:r>
            <a:endParaRPr lang="en-US" altLang="ko-KR" sz="2400" dirty="0" smtClean="0"/>
          </a:p>
          <a:p>
            <a:r>
              <a:rPr lang="en-US" altLang="ko-KR" sz="2400" dirty="0"/>
              <a:t>(</a:t>
            </a:r>
            <a:r>
              <a:rPr lang="en-US" altLang="ko-KR" sz="2400" dirty="0" err="1"/>
              <a:t>Head,field,career,incumbent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memberImg</a:t>
            </a:r>
            <a:r>
              <a:rPr lang="en-US" altLang="ko-KR" sz="2400" dirty="0" smtClean="0"/>
              <a:t>, </a:t>
            </a:r>
            <a:r>
              <a:rPr lang="en-US" altLang="ko-KR" sz="2400" dirty="0"/>
              <a:t>intro, </a:t>
            </a:r>
            <a:r>
              <a:rPr lang="en-US" altLang="ko-KR" sz="2400" dirty="0" err="1"/>
              <a:t>lecFee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avaStartDate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avaEndDate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avaStartTime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avaEndTime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, Id</a:t>
            </a:r>
          </a:p>
          <a:p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4869992" y="7002350"/>
            <a:ext cx="23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Id, </a:t>
            </a:r>
            <a:r>
              <a:rPr lang="en-US" altLang="ko-KR" sz="2400" dirty="0" err="1" smtClean="0"/>
              <a:t>MentoringVO</a:t>
            </a:r>
            <a:endParaRPr lang="en-US" altLang="ko-KR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7772400" y="430741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 </a:t>
            </a:r>
            <a:endParaRPr lang="en-US" altLang="ko-KR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11791682" y="5497994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Mentoring&lt;</a:t>
            </a:r>
            <a:r>
              <a:rPr lang="en-US" altLang="ko-KR" sz="2400" dirty="0" err="1" smtClean="0"/>
              <a:t>vo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Head,field,career,incumbent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memberImg</a:t>
            </a:r>
            <a:r>
              <a:rPr lang="en-US" altLang="ko-KR" sz="2400" dirty="0" smtClean="0"/>
              <a:t>, intro, </a:t>
            </a:r>
            <a:r>
              <a:rPr lang="en-US" altLang="ko-KR" sz="2400" dirty="0" err="1" smtClean="0"/>
              <a:t>lecFee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avaStartDate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avaEndDate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avaStartTime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avaEndTime</a:t>
            </a:r>
            <a:r>
              <a:rPr lang="en-US" altLang="ko-KR" sz="2400" dirty="0" smtClean="0"/>
              <a:t> , Id</a:t>
            </a:r>
            <a:endParaRPr lang="en-US" altLang="ko-KR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8330837" y="8630367"/>
            <a:ext cx="23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Id, </a:t>
            </a:r>
            <a:r>
              <a:rPr lang="en-US" altLang="ko-KR" sz="2400" dirty="0" err="1" smtClean="0"/>
              <a:t>MentoringVO</a:t>
            </a:r>
            <a:endParaRPr lang="en-US" altLang="ko-KR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292227" y="4013293"/>
            <a:ext cx="123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write.do</a:t>
            </a:r>
            <a:endParaRPr lang="en-US" altLang="ko-KR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2245992" y="2577687"/>
            <a:ext cx="100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List.do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6543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10.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수정하기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7" idx="3"/>
            <a:endCxn id="2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2" idx="2"/>
            <a:endCxn id="25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Mentoring</a:t>
            </a:r>
          </a:p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MentoringMapper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5" idx="2"/>
            <a:endCxn id="2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2"/>
            <a:endCxn id="2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7" idx="0"/>
            <a:endCxn id="2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6" idx="0"/>
            <a:endCxn id="2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5" idx="0"/>
            <a:endCxn id="22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92527" y="5304228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Id,Mno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869992" y="7002350"/>
            <a:ext cx="1226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Id,Mno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8924238" y="8810221"/>
            <a:ext cx="1226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Id,Mno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344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7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멘토링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채팅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) 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6978" y="193760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60306" y="1967682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707044"/>
            <a:ext cx="5857875" cy="5943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724" y="2707044"/>
            <a:ext cx="57531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43100"/>
            <a:ext cx="6838950" cy="3752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123" y="1943100"/>
            <a:ext cx="7622977" cy="3752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6200" y="66675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대화방의 상태가 예약 날짜와 시간이 됐을 때</a:t>
            </a:r>
            <a:r>
              <a:rPr lang="en-US" altLang="ko-KR" sz="2400" b="1" dirty="0" smtClean="0"/>
              <a:t>,</a:t>
            </a:r>
          </a:p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스케줄러에서 대화방의 상태를 </a:t>
            </a:r>
            <a:r>
              <a:rPr lang="en-US" altLang="ko-KR" sz="2400" b="1" dirty="0" smtClean="0"/>
              <a:t>‘</a:t>
            </a:r>
            <a:r>
              <a:rPr lang="ko-KR" altLang="en-US" sz="2400" b="1" dirty="0" smtClean="0"/>
              <a:t>진행중</a:t>
            </a:r>
            <a:r>
              <a:rPr lang="en-US" altLang="ko-KR" sz="2400" b="1" dirty="0" smtClean="0"/>
              <a:t>’</a:t>
            </a:r>
            <a:r>
              <a:rPr lang="ko-KR" altLang="en-US" sz="2400" b="1" dirty="0" smtClean="0"/>
              <a:t>으로 바꿔주고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예약 날짜와 시간이 지나면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대화방의 상태를 </a:t>
            </a:r>
            <a:r>
              <a:rPr lang="en-US" altLang="ko-KR" sz="2400" b="1" dirty="0" smtClean="0"/>
              <a:t>‘</a:t>
            </a:r>
            <a:r>
              <a:rPr lang="ko-KR" altLang="en-US" sz="2400" b="1" dirty="0" smtClean="0"/>
              <a:t>종료</a:t>
            </a:r>
            <a:r>
              <a:rPr lang="en-US" altLang="ko-KR" sz="2400" b="1" dirty="0" smtClean="0"/>
              <a:t>’</a:t>
            </a:r>
            <a:r>
              <a:rPr lang="ko-KR" altLang="en-US" sz="2400" b="1" dirty="0" smtClean="0"/>
              <a:t>로 바꿔준다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524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</a:t>
            </a:r>
            <a:r>
              <a:rPr lang="en-US" altLang="ko-KR" sz="4000" b="1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47900"/>
            <a:ext cx="8381999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4425629"/>
            <a:ext cx="1379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ko-KR" altLang="en-US" b="1" dirty="0" smtClean="0"/>
              <a:t>요소 </a:t>
            </a:r>
            <a:r>
              <a:rPr lang="ko-KR" altLang="en-US" b="1" dirty="0"/>
              <a:t>콘텐츠는 올바른 형식의 문자 데이터 또는 </a:t>
            </a:r>
            <a:r>
              <a:rPr lang="ko-KR" altLang="en-US" b="1" dirty="0" err="1" smtClean="0"/>
              <a:t>마크업</a:t>
            </a:r>
            <a:r>
              <a:rPr lang="ko-KR" altLang="en-US" b="1" dirty="0" smtClean="0"/>
              <a:t> 으로 </a:t>
            </a:r>
            <a:r>
              <a:rPr lang="ko-KR" altLang="en-US" b="1" dirty="0"/>
              <a:t>구성되어야 합니다</a:t>
            </a:r>
            <a:r>
              <a:rPr lang="en-US" altLang="ko-KR" b="1" dirty="0" smtClean="0"/>
              <a:t>.”</a:t>
            </a:r>
            <a:r>
              <a:rPr lang="ko-KR" altLang="en-US" b="1" dirty="0" smtClean="0"/>
              <a:t>라는 오류가 뜨는데 </a:t>
            </a:r>
            <a:endParaRPr lang="en-US" altLang="ko-KR" b="1" dirty="0" smtClean="0"/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4991100"/>
            <a:ext cx="7205663" cy="2057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7887" y="7277100"/>
            <a:ext cx="10425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Xml</a:t>
            </a:r>
            <a:r>
              <a:rPr lang="ko-KR" altLang="en-US" b="1" dirty="0" smtClean="0"/>
              <a:t>이나 </a:t>
            </a:r>
            <a:r>
              <a:rPr lang="en-US" altLang="ko-KR" b="1" dirty="0" smtClean="0"/>
              <a:t>html</a:t>
            </a:r>
            <a:r>
              <a:rPr lang="ko-KR" altLang="en-US" b="1" dirty="0" smtClean="0"/>
              <a:t>에서는 </a:t>
            </a:r>
            <a:r>
              <a:rPr lang="en-US" altLang="ko-KR" b="1" dirty="0" smtClean="0"/>
              <a:t>“&lt;“</a:t>
            </a:r>
            <a:r>
              <a:rPr lang="ko-KR" altLang="en-US" b="1" dirty="0" smtClean="0"/>
              <a:t>기호를  특수문자 취급하기 때문에 </a:t>
            </a:r>
            <a:r>
              <a:rPr lang="en-US" altLang="ko-KR" b="1" dirty="0" smtClean="0"/>
              <a:t>“&lt;“</a:t>
            </a:r>
            <a:r>
              <a:rPr lang="ko-KR" altLang="en-US" b="1" dirty="0" smtClean="0"/>
              <a:t>문자를 그냥 쓰게 된다면 태그가 시작된다고 오인할 수 있다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그래서 예약된 문자를 나타내기 위해서는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이스케이프 시퀀스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라고 부르는 기호들을 써야한다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947" y="4991100"/>
            <a:ext cx="737930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19670" y="7152303"/>
            <a:ext cx="484619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멘토링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6400" b="1" dirty="0" smtClean="0">
                <a:latin typeface="Adobe Garamond Pro Bold" panose="02020702060506020403" pitchFamily="18" charset="0"/>
              </a:rPr>
              <a:t>채팅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)</a:t>
            </a:r>
          </a:p>
          <a:p>
            <a:r>
              <a:rPr lang="en-US" altLang="ko-KR" sz="6400" b="1" dirty="0">
                <a:latin typeface="Adobe Garamond Pro Bold" panose="02020702060506020403" pitchFamily="18" charset="0"/>
              </a:rPr>
              <a:t>	</a:t>
            </a:r>
            <a:r>
              <a:rPr lang="en-US" altLang="ko-KR" sz="6400" b="1" dirty="0" smtClean="0">
                <a:latin typeface="Adobe Garamond Pro Bold" panose="02020702060506020403" pitchFamily="18" charset="0"/>
              </a:rPr>
              <a:t>	</a:t>
            </a:r>
            <a:r>
              <a:rPr lang="ko-KR" altLang="en-US" sz="6400" b="1" dirty="0" smtClean="0">
                <a:latin typeface="Adobe Garamond Pro Bold" panose="02020702060506020403" pitchFamily="18" charset="0"/>
              </a:rPr>
              <a:t>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6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53736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6 .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차후 개발 내용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	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	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후기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1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이수종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08239" y="6517835"/>
            <a:ext cx="5668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Api</a:t>
            </a:r>
            <a:r>
              <a:rPr lang="ko-KR" altLang="en-US" sz="2800" b="1" dirty="0" err="1" smtClean="0"/>
              <a:t>를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활용할수</a:t>
            </a:r>
            <a:r>
              <a:rPr lang="ko-KR" altLang="en-US" sz="2800" b="1" dirty="0" smtClean="0"/>
              <a:t> 있어서 재미있었다</a:t>
            </a:r>
            <a:r>
              <a:rPr lang="en-US" altLang="ko-KR" sz="28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1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1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김태웅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0595" y="2819279"/>
            <a:ext cx="8281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등록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수정 시 멤버 목록에서 담당자 선택할 수 있게</a:t>
            </a:r>
            <a:r>
              <a:rPr lang="en-US" altLang="ko-KR" sz="2800" b="1" dirty="0"/>
              <a:t>, 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교재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이미지 </a:t>
            </a:r>
            <a:r>
              <a:rPr lang="ko-KR" altLang="en-US" sz="2800" b="1" dirty="0"/>
              <a:t>고를 수 있게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만들기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80000" y="6583336"/>
            <a:ext cx="115162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내가 작성한 데이터가 화면에 뿌려질 때마다 신기하다</a:t>
            </a:r>
            <a:r>
              <a:rPr lang="en-US" altLang="ko-KR" sz="2800" b="1" dirty="0"/>
              <a:t>.</a:t>
            </a:r>
          </a:p>
          <a:p>
            <a:r>
              <a:rPr lang="ko-KR" altLang="en-US" sz="2800" b="1" dirty="0" smtClean="0"/>
              <a:t>중간중간 </a:t>
            </a:r>
            <a:r>
              <a:rPr lang="ko-KR" altLang="en-US" sz="2800" b="1" dirty="0"/>
              <a:t>팀원들이 개발한 걸 훑어볼 때 저걸 어떻게 했지</a:t>
            </a:r>
            <a:r>
              <a:rPr lang="en-US" altLang="ko-KR" sz="2800" b="1" dirty="0"/>
              <a:t>..</a:t>
            </a:r>
          </a:p>
          <a:p>
            <a:r>
              <a:rPr lang="ko-KR" altLang="en-US" sz="2800" b="1" dirty="0" smtClean="0"/>
              <a:t>라는 </a:t>
            </a:r>
            <a:r>
              <a:rPr lang="ko-KR" altLang="en-US" sz="2800" b="1" dirty="0"/>
              <a:t>생각을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하면서 공부해서 할 수 있는게 많아지면 재미있어 질 수   </a:t>
            </a:r>
            <a:endParaRPr lang="en-US" altLang="ko-KR" sz="2800" b="1" dirty="0"/>
          </a:p>
          <a:p>
            <a:r>
              <a:rPr lang="ko-KR" altLang="en-US" sz="2800" b="1" dirty="0" smtClean="0"/>
              <a:t>있겠다 </a:t>
            </a:r>
            <a:r>
              <a:rPr lang="ko-KR" altLang="en-US" sz="2800" b="1" dirty="0"/>
              <a:t>라고  느끼는 프로젝트였다</a:t>
            </a:r>
            <a:r>
              <a:rPr lang="en-US" altLang="ko-KR" sz="2800" b="1" dirty="0"/>
              <a:t>.</a:t>
            </a:r>
          </a:p>
          <a:p>
            <a:r>
              <a:rPr lang="ko-KR" altLang="en-US" sz="2800" b="1" dirty="0" smtClean="0"/>
              <a:t>잘 </a:t>
            </a:r>
            <a:r>
              <a:rPr lang="ko-KR" altLang="en-US" sz="2800" b="1" dirty="0"/>
              <a:t>안되면 무작정 붙잡고 있지 말고 물어보는 것도 필요하다고 느꼈지만</a:t>
            </a:r>
            <a:r>
              <a:rPr lang="en-US" altLang="ko-KR" sz="2800" b="1" dirty="0"/>
              <a:t>..</a:t>
            </a:r>
          </a:p>
          <a:p>
            <a:r>
              <a:rPr lang="ko-KR" altLang="en-US" sz="2800" b="1" dirty="0" smtClean="0"/>
              <a:t>물어보는게 </a:t>
            </a:r>
            <a:r>
              <a:rPr lang="ko-KR" altLang="en-US" sz="2800" b="1" dirty="0"/>
              <a:t>생각보다 어렵다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118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로그인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62100"/>
            <a:ext cx="13960249" cy="70866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52606"/>
              </p:ext>
            </p:extLst>
          </p:nvPr>
        </p:nvGraphicFramePr>
        <p:xfrm>
          <a:off x="13944600" y="3238500"/>
          <a:ext cx="4038602" cy="353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3440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791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출력데이터</a:t>
                      </a:r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23045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링크</a:t>
                      </a:r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011009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Login.do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15746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Kakaologin.do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76291"/>
                  </a:ext>
                </a:extLst>
              </a:tr>
              <a:tr h="339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Check.do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130425"/>
                  </a:ext>
                </a:extLst>
              </a:tr>
              <a:tr h="605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forgatPw.do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5649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239000" y="3314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39000" y="4076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39000" y="4838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L</a:t>
            </a:r>
            <a:r>
              <a:rPr lang="en-US" altLang="ko-KR" sz="3200" dirty="0" smtClean="0">
                <a:solidFill>
                  <a:schemeClr val="tx1"/>
                </a:solidFill>
              </a:rPr>
              <a:t>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62800" y="59055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</a:t>
            </a:r>
            <a:r>
              <a:rPr lang="en-US" altLang="ko-KR" sz="3200" dirty="0">
                <a:solidFill>
                  <a:schemeClr val="tx1"/>
                </a:solidFill>
              </a:rPr>
              <a:t>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86800" y="6743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L3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86800" y="74295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L4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각형 5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조용상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500595" y="2819279"/>
            <a:ext cx="117874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- </a:t>
            </a:r>
            <a:r>
              <a:rPr lang="ko-KR" altLang="en-US" sz="2800" b="1" dirty="0" smtClean="0"/>
              <a:t>공통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등록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수정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삭제 처리 한 뒤 </a:t>
            </a:r>
            <a:r>
              <a:rPr lang="en-US" altLang="ko-KR" sz="2800" b="1" dirty="0" smtClean="0"/>
              <a:t>~~ </a:t>
            </a:r>
            <a:r>
              <a:rPr lang="ko-KR" altLang="en-US" sz="2800" b="1" dirty="0" smtClean="0"/>
              <a:t>되었습니다</a:t>
            </a:r>
            <a:r>
              <a:rPr lang="en-US" altLang="ko-KR" sz="2800" b="1" dirty="0" smtClean="0"/>
              <a:t>. </a:t>
            </a:r>
            <a:r>
              <a:rPr lang="ko-KR" altLang="en-US" sz="2800" b="1" dirty="0" err="1" smtClean="0"/>
              <a:t>모달창</a:t>
            </a:r>
            <a:r>
              <a:rPr lang="ko-KR" altLang="en-US" sz="2800" b="1" dirty="0" smtClean="0"/>
              <a:t> 추가</a:t>
            </a:r>
            <a:endParaRPr lang="en-US" altLang="ko-KR" sz="2800" b="1" dirty="0"/>
          </a:p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교재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출판사와 글쓴이 따로 분리</a:t>
            </a:r>
            <a:endParaRPr lang="en-US" altLang="ko-KR" sz="2800" b="1" dirty="0"/>
          </a:p>
          <a:p>
            <a:pPr lvl="2"/>
            <a:r>
              <a:rPr lang="en-US" altLang="ko-KR" sz="2800" b="1" dirty="0"/>
              <a:t> </a:t>
            </a:r>
            <a:r>
              <a:rPr lang="en-US" altLang="ko-KR" sz="2800" b="1" dirty="0" smtClean="0"/>
              <a:t>     </a:t>
            </a:r>
            <a:r>
              <a:rPr lang="ko-KR" altLang="en-US" sz="2800" b="1" dirty="0" smtClean="0"/>
              <a:t>품절된 교재는 비회원 회원 교재 리스트에서 제거</a:t>
            </a:r>
            <a:endParaRPr lang="en-US" altLang="ko-KR" sz="2800" b="1" dirty="0"/>
          </a:p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공지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내용 부분 기본 폰트 크기보다 좀더 크게 해줄 문장들 </a:t>
            </a:r>
            <a:endParaRPr lang="en-US" altLang="ko-KR" sz="2800" b="1" dirty="0" smtClean="0"/>
          </a:p>
          <a:p>
            <a:r>
              <a:rPr lang="en-US" altLang="ko-KR" sz="2800" b="1" dirty="0"/>
              <a:t>	</a:t>
            </a:r>
            <a:r>
              <a:rPr lang="en-US" altLang="ko-KR" sz="2800" b="1" dirty="0" smtClean="0"/>
              <a:t>      </a:t>
            </a:r>
            <a:r>
              <a:rPr lang="ko-KR" altLang="en-US" sz="2800" b="1" dirty="0" smtClean="0"/>
              <a:t>크게 해주기</a:t>
            </a:r>
            <a:endParaRPr lang="en-US" altLang="ko-KR" sz="28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480000" y="6537170"/>
            <a:ext cx="115066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기본적인 </a:t>
            </a:r>
            <a:r>
              <a:rPr lang="en-US" altLang="ko-KR" sz="2800" b="1" dirty="0" smtClean="0"/>
              <a:t>CRUD</a:t>
            </a:r>
            <a:r>
              <a:rPr lang="ko-KR" altLang="en-US" sz="2800" b="1" dirty="0" smtClean="0"/>
              <a:t>를 맡아서 배운 내용을 복습한다는 생각으로 </a:t>
            </a:r>
            <a:r>
              <a:rPr lang="ko-KR" altLang="en-US" sz="2800" b="1" dirty="0"/>
              <a:t>했</a:t>
            </a:r>
            <a:r>
              <a:rPr lang="ko-KR" altLang="en-US" sz="2800" b="1" dirty="0" smtClean="0"/>
              <a:t>습니다</a:t>
            </a:r>
            <a:r>
              <a:rPr lang="en-US" altLang="ko-KR" sz="2800" b="1" dirty="0" smtClean="0"/>
              <a:t>. </a:t>
            </a:r>
          </a:p>
          <a:p>
            <a:r>
              <a:rPr lang="ko-KR" altLang="en-US" sz="2800" b="1" dirty="0" smtClean="0"/>
              <a:t>초기에 구상 한대로 최대한 해보려 했으나 개발 도중 기능을 더 추가해서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초기보다 바뀐 부분들도 있어 아쉽습니다</a:t>
            </a:r>
            <a:r>
              <a:rPr lang="en-US" altLang="ko-KR" sz="2800" b="1" dirty="0" smtClean="0"/>
              <a:t>.  </a:t>
            </a:r>
            <a:r>
              <a:rPr lang="ko-KR" altLang="en-US" sz="2800" b="1" dirty="0" smtClean="0"/>
              <a:t>미리 초기 구상단계에서 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더 많이 생각 해야겠습니다</a:t>
            </a:r>
            <a:r>
              <a:rPr lang="en-US" altLang="ko-KR" sz="28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55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1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배상현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00595" y="2819279"/>
            <a:ext cx="7959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강의를 일정부분 이상 수강한 경우 환불 불가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수강 종료일에서 일정기간 남은 경우 환불 불가</a:t>
            </a:r>
            <a:endParaRPr lang="en-US" altLang="ko-KR" sz="2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80000" y="6583336"/>
            <a:ext cx="115788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이번 프로젝트에서도 초기 설계에서 바뀐 부분이 많았다</a:t>
            </a:r>
            <a:r>
              <a:rPr lang="en-US" altLang="ko-KR" sz="2800" b="1" dirty="0" smtClean="0"/>
              <a:t>.</a:t>
            </a:r>
          </a:p>
          <a:p>
            <a:r>
              <a:rPr lang="ko-KR" altLang="en-US" sz="2800" b="1" dirty="0" smtClean="0"/>
              <a:t>초기 설계가 구체적이지 않고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대략적인 개발 내용들을 </a:t>
            </a:r>
            <a:endParaRPr lang="en-US" altLang="ko-KR" sz="2800" b="1" dirty="0" smtClean="0"/>
          </a:p>
          <a:p>
            <a:r>
              <a:rPr lang="ko-KR" altLang="en-US" sz="2800" b="1" dirty="0"/>
              <a:t>생</a:t>
            </a:r>
            <a:r>
              <a:rPr lang="ko-KR" altLang="en-US" sz="2800" b="1" dirty="0" smtClean="0"/>
              <a:t>각하지 않았기 때문인 것 같다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처음에 여러가지 경우의 수를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생각하고 설계를 한다면 개발할 때 더 쉽게 개발을 진행할 수 있을 것 같다</a:t>
            </a:r>
            <a:r>
              <a:rPr lang="en-US" altLang="ko-KR" sz="28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64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1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석지훈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80000" y="2908752"/>
            <a:ext cx="8376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dobe Garamond Pro Bold" panose="02020702060506020403" pitchFamily="18" charset="0"/>
              </a:rPr>
              <a:t>팀원들과 회의하며 계획했던 요구사항들은 완료해서 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r>
              <a:rPr lang="ko-KR" altLang="en-US" sz="2800" b="1" dirty="0" smtClean="0">
                <a:latin typeface="Adobe Garamond Pro Bold" panose="02020702060506020403" pitchFamily="18" charset="0"/>
              </a:rPr>
              <a:t>추가로 </a:t>
            </a:r>
            <a:r>
              <a:rPr lang="ko-KR" altLang="en-US" sz="2800" b="1" dirty="0">
                <a:latin typeface="Adobe Garamond Pro Bold" panose="02020702060506020403" pitchFamily="18" charset="0"/>
              </a:rPr>
              <a:t>교재 리뷰의 좋아요 기능을 개발하고 싶다</a:t>
            </a:r>
            <a:r>
              <a:rPr lang="en-US" altLang="ko-KR" sz="2800" b="1" dirty="0">
                <a:latin typeface="Adobe Garamond Pro Bold" panose="02020702060506020403" pitchFamily="18" charset="0"/>
              </a:rPr>
              <a:t>.</a:t>
            </a:r>
          </a:p>
          <a:p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80000" y="6737687"/>
            <a:ext cx="1022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dobe Garamond Pro Bold" panose="02020702060506020403" pitchFamily="18" charset="0"/>
              </a:rPr>
              <a:t>교재의 주문 관리와 리뷰 관리를 맡아서 개발하였는데 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r>
              <a:rPr lang="ko-KR" altLang="en-US" sz="2800" b="1" dirty="0" smtClean="0">
                <a:latin typeface="Adobe Garamond Pro Bold" panose="02020702060506020403" pitchFamily="18" charset="0"/>
              </a:rPr>
              <a:t>이번 </a:t>
            </a:r>
            <a:r>
              <a:rPr lang="ko-KR" altLang="en-US" sz="2800" b="1" dirty="0">
                <a:latin typeface="Adobe Garamond Pro Bold" panose="02020702060506020403" pitchFamily="18" charset="0"/>
              </a:rPr>
              <a:t>프로젝트를 통해서 데이터의 흐름과 데이터를 주고 받을 때</a:t>
            </a:r>
            <a:r>
              <a:rPr lang="en-US" altLang="ko-KR" sz="2800" b="1" dirty="0">
                <a:latin typeface="Adobe Garamond Pro Bold" panose="02020702060506020403" pitchFamily="18" charset="0"/>
              </a:rPr>
              <a:t>, 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r>
              <a:rPr lang="ko-KR" altLang="en-US" sz="2800" b="1" dirty="0" smtClean="0">
                <a:latin typeface="Adobe Garamond Pro Bold" panose="02020702060506020403" pitchFamily="18" charset="0"/>
              </a:rPr>
              <a:t>출력할 </a:t>
            </a:r>
            <a:r>
              <a:rPr lang="ko-KR" altLang="en-US" sz="2800" b="1" dirty="0">
                <a:latin typeface="Adobe Garamond Pro Bold" panose="02020702060506020403" pitchFamily="18" charset="0"/>
              </a:rPr>
              <a:t>때 어떻게 해야 하는지 이해할 수 있었던 개발이었습니다</a:t>
            </a:r>
            <a:r>
              <a:rPr lang="en-US" altLang="ko-KR" sz="2800" b="1" dirty="0">
                <a:latin typeface="Adobe Garamond Pro Bold" panose="02020702060506020403" pitchFamily="18" charset="0"/>
              </a:rPr>
              <a:t>. 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r>
              <a:rPr lang="ko-KR" altLang="en-US" sz="28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2800" b="1" dirty="0">
                <a:latin typeface="Adobe Garamond Pro Bold" panose="02020702060506020403" pitchFamily="18" charset="0"/>
              </a:rPr>
              <a:t>함께한 팀원 분들 모두 고생하셨습니다</a:t>
            </a:r>
            <a:r>
              <a:rPr lang="en-US" altLang="ko-KR" sz="2800" b="1" dirty="0">
                <a:latin typeface="Adobe Garamond Pro Bold" panose="02020702060506020403" pitchFamily="18" charset="0"/>
              </a:rPr>
              <a:t>.</a:t>
            </a:r>
          </a:p>
          <a:p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3505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오각형 17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 smtClean="0">
                <a:solidFill>
                  <a:schemeClr val="tx1"/>
                </a:solidFill>
              </a:rPr>
              <a:t>강세형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500595" y="2819279"/>
            <a:ext cx="106522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장바구니 결제 중 </a:t>
            </a:r>
            <a:endParaRPr lang="en-US" altLang="ko-KR" sz="2800" b="1" dirty="0"/>
          </a:p>
          <a:p>
            <a:r>
              <a:rPr lang="ko-KR" altLang="en-US" sz="2800" b="1" dirty="0" err="1"/>
              <a:t>배송지</a:t>
            </a:r>
            <a:r>
              <a:rPr lang="ko-KR" altLang="en-US" sz="2800" b="1" dirty="0"/>
              <a:t> 입력 시 직접 타이핑 해야 하기 때문에 오타  </a:t>
            </a:r>
            <a:r>
              <a:rPr lang="en-US" altLang="ko-KR" sz="2800" b="1" dirty="0"/>
              <a:t>/  </a:t>
            </a:r>
            <a:r>
              <a:rPr lang="ko-KR" altLang="en-US" sz="2800" b="1" dirty="0"/>
              <a:t>편의성 문제가 </a:t>
            </a:r>
            <a:endParaRPr lang="en-US" altLang="ko-KR" sz="2800" b="1" dirty="0"/>
          </a:p>
          <a:p>
            <a:r>
              <a:rPr lang="ko-KR" altLang="en-US" sz="2800" b="1" dirty="0"/>
              <a:t>있어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를 이용하여 </a:t>
            </a:r>
            <a:r>
              <a:rPr lang="ko-KR" altLang="en-US" sz="2800" b="1" dirty="0" err="1"/>
              <a:t>배송지를</a:t>
            </a:r>
            <a:r>
              <a:rPr lang="ko-KR" altLang="en-US" sz="2800" b="1" dirty="0"/>
              <a:t> 입력 받게  할 예정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UI</a:t>
            </a:r>
            <a:r>
              <a:rPr lang="ko-KR" altLang="en-US" sz="2800" b="1" dirty="0"/>
              <a:t> 업데이트 예정</a:t>
            </a:r>
            <a:r>
              <a:rPr lang="en-US" altLang="ko-KR" sz="2800" b="1" dirty="0"/>
              <a:t>  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endParaRPr lang="en-US" altLang="ko-KR" sz="28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6480000" y="6583336"/>
            <a:ext cx="87607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ko-KR" altLang="en-US" sz="2800" b="1" dirty="0"/>
              <a:t>프로젝트를 진행하며 </a:t>
            </a:r>
            <a:endParaRPr lang="en-US" altLang="ko-KR" sz="2800" b="1" dirty="0"/>
          </a:p>
          <a:p>
            <a:pPr fontAlgn="base" latinLnBrk="1"/>
            <a:r>
              <a:rPr lang="ko-KR" altLang="en-US" sz="2800" b="1" dirty="0"/>
              <a:t>느낀 점은 기본기가 </a:t>
            </a:r>
            <a:endParaRPr lang="en-US" altLang="ko-KR" sz="2800" b="1" dirty="0"/>
          </a:p>
          <a:p>
            <a:pPr fontAlgn="base" latinLnBrk="1"/>
            <a:r>
              <a:rPr lang="ko-KR" altLang="en-US" sz="2800" b="1" dirty="0"/>
              <a:t>부족하다고 다시 한번 느꼈다</a:t>
            </a:r>
            <a:r>
              <a:rPr lang="en-US" altLang="ko-KR" sz="2800" b="1" dirty="0"/>
              <a:t>. </a:t>
            </a:r>
          </a:p>
          <a:p>
            <a:pPr fontAlgn="base" latinLnBrk="1"/>
            <a:r>
              <a:rPr lang="en-US" altLang="ko-KR" sz="2800" b="1" dirty="0"/>
              <a:t> </a:t>
            </a:r>
            <a:r>
              <a:rPr lang="ko-KR" altLang="en-US" sz="2800" b="1" dirty="0"/>
              <a:t>취업 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취업 후 </a:t>
            </a:r>
            <a:endParaRPr lang="en-US" altLang="ko-KR" sz="2800" b="1" dirty="0"/>
          </a:p>
          <a:p>
            <a:pPr fontAlgn="base" latinLnBrk="1"/>
            <a:r>
              <a:rPr lang="ko-KR" altLang="en-US" sz="2800" b="1" dirty="0"/>
              <a:t>자바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스프링 까지 다시 한번 공부 해야겠다고 느꼈다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375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>
            <a:off x="1676400" y="1790700"/>
            <a:ext cx="2667000" cy="1295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조용우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0000" y="168360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차후 개발 내용</a:t>
            </a:r>
            <a:endParaRPr lang="ko-KR" alt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80000" y="54715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개발후기</a:t>
            </a:r>
            <a:endParaRPr lang="ko-KR" altLang="en-US" sz="40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480000" y="2452248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0000" y="6170140"/>
            <a:ext cx="11808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08239" y="651783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500595" y="2819279"/>
            <a:ext cx="111844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예약 가능한 항목 정의 </a:t>
            </a:r>
            <a:r>
              <a:rPr lang="en-US" altLang="ko-KR" sz="2800" b="1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: </a:t>
            </a:r>
          </a:p>
          <a:p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같은 시간대에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예약이 이미 차있는 경우 예약을 막아야한다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</a:t>
            </a:r>
          </a:p>
          <a:p>
            <a:r>
              <a:rPr lang="ko-KR" altLang="en-US" sz="2800" b="1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예약 알림</a:t>
            </a:r>
            <a:r>
              <a:rPr lang="en-US" altLang="ko-KR" sz="2800" b="1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: </a:t>
            </a:r>
          </a:p>
          <a:p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예약 승인이 되거나 거부가 된다면 지원자에게 알림을 제공해야한다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0000" y="6583336"/>
            <a:ext cx="1164774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많은 변경 사항으로 인해 초기 설계와 달라진 부분이 많았습니다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 </a:t>
            </a:r>
          </a:p>
          <a:p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이에 따라 설계 수정에 상당한 시간을 투자했고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,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따라서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결과물이 </a:t>
            </a:r>
            <a:endParaRPr lang="en-US" altLang="ko-KR" sz="2800" dirty="0" smtClean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  <a:p>
            <a:r>
              <a:rPr lang="ko-KR" altLang="en-US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많이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아쉬웠습니다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그러나 팀원들의 지원 덕분에 프로젝트를 </a:t>
            </a:r>
            <a:endParaRPr lang="en-US" altLang="ko-KR" sz="2800" dirty="0" smtClean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  <a:p>
            <a:r>
              <a:rPr lang="ko-KR" altLang="en-US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일정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내에 완료할 수 있었고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,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이에 대해 매우 감사했습니다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 </a:t>
            </a:r>
            <a:endParaRPr lang="en-US" altLang="ko-KR" sz="2800" dirty="0" smtClean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  <a:p>
            <a:r>
              <a:rPr lang="ko-KR" altLang="en-US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하지만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문제나 오류를 스스로 해결할 수 있는 능력이 부족하다는 것을 </a:t>
            </a:r>
            <a:endParaRPr lang="en-US" altLang="ko-KR" sz="2800" smtClean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  <a:p>
            <a:r>
              <a:rPr lang="ko-KR" altLang="en-US" sz="280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느꼈고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, </a:t>
            </a:r>
            <a:r>
              <a:rPr lang="ko-KR" altLang="en-US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프로그래밍적 사고 능력을 강화 해야겠다는 생각이 들었습니다</a:t>
            </a:r>
            <a:r>
              <a:rPr lang="en-US" altLang="ko-KR" sz="2800" dirty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.</a:t>
            </a:r>
          </a:p>
          <a:p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487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회원가입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3100"/>
            <a:ext cx="12954001" cy="793814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84858"/>
              </p:ext>
            </p:extLst>
          </p:nvPr>
        </p:nvGraphicFramePr>
        <p:xfrm>
          <a:off x="13944600" y="3238500"/>
          <a:ext cx="4038602" cy="4236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3440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79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464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538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454347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링크</a:t>
                      </a:r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011009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Mailsender.do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15746"/>
                  </a:ext>
                </a:extLst>
              </a:tr>
              <a:tr h="344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Join.do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76291"/>
                  </a:ext>
                </a:extLst>
              </a:tr>
              <a:tr h="944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Idcheck.do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13042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15000" y="33909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15000" y="41529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15000" y="4838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D3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15000" y="5524500"/>
            <a:ext cx="685800" cy="60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5000" y="6210300"/>
            <a:ext cx="685800" cy="60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D4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15000" y="6896100"/>
            <a:ext cx="685800" cy="60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D5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15000" y="7581900"/>
            <a:ext cx="685800" cy="60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</a:t>
            </a:r>
            <a:r>
              <a:rPr lang="en-US" altLang="ko-KR" sz="3200" dirty="0">
                <a:solidFill>
                  <a:schemeClr val="tx1"/>
                </a:solidFill>
              </a:rPr>
              <a:t>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15400" y="3390900"/>
            <a:ext cx="685800" cy="60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L3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탈퇴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38500"/>
            <a:ext cx="7467600" cy="2667000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28884"/>
              </p:ext>
            </p:extLst>
          </p:nvPr>
        </p:nvGraphicFramePr>
        <p:xfrm>
          <a:off x="11049000" y="3467100"/>
          <a:ext cx="4038602" cy="2120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2928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791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6474"/>
                  </a:ext>
                </a:extLst>
              </a:tr>
              <a:tr h="6575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Deleteid.do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53858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33400" y="4457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43600" y="4457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62400" y="57531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9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6166" y="-5218528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34874" y="3271782"/>
            <a:ext cx="19945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Adobe Garamond Pro Bold" panose="02020702060506020403" pitchFamily="18" charset="0"/>
              </a:rPr>
              <a:t>1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개발주제</a:t>
            </a:r>
            <a:endParaRPr lang="ko-KR" alt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092768" y="4330761"/>
            <a:ext cx="3885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dobe Garamond Pro Bold" panose="02020702060506020403" pitchFamily="18" charset="0"/>
              </a:rPr>
              <a:t>2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요구사항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개발내용 및</a:t>
            </a:r>
            <a:r>
              <a:rPr lang="en-US" altLang="ko-KR" sz="2800" b="1" dirty="0">
                <a:latin typeface="Adobe Garamond Pro Bold" panose="02020702060506020403" pitchFamily="18" charset="0"/>
              </a:rPr>
              <a:t> </a:t>
            </a:r>
            <a:r>
              <a:rPr lang="ko-KR" altLang="en-US" sz="2800" b="1" dirty="0" smtClean="0">
                <a:latin typeface="Adobe Garamond Pro Bold" panose="02020702060506020403" pitchFamily="18" charset="0"/>
              </a:rPr>
              <a:t>개발담당</a:t>
            </a:r>
            <a:endParaRPr lang="ko-KR" alt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760978" y="5915039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dobe Garamond Pro Bold" panose="02020702060506020403" pitchFamily="18" charset="0"/>
              </a:rPr>
              <a:t>3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와이어프레임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03032" y="3034097"/>
            <a:ext cx="2538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dobe Garamond Pro Bold" panose="02020702060506020403" pitchFamily="18" charset="0"/>
              </a:rPr>
              <a:t>5</a:t>
            </a:r>
          </a:p>
          <a:p>
            <a:pPr algn="ctr"/>
            <a:r>
              <a:rPr lang="ko-KR" altLang="en-US" sz="2800" b="1" dirty="0" err="1" smtClean="0">
                <a:latin typeface="Adobe Garamond Pro Bold" panose="02020702060506020403" pitchFamily="18" charset="0"/>
              </a:rPr>
              <a:t>화면설계</a:t>
            </a:r>
            <a:r>
              <a:rPr lang="en-US" altLang="ko-KR" sz="2800" b="1" dirty="0" smtClean="0">
                <a:latin typeface="Adobe Garamond Pro Bold" panose="02020702060506020403" pitchFamily="18" charset="0"/>
              </a:rPr>
              <a:t>, DFD, DB</a:t>
            </a:r>
            <a:r>
              <a:rPr lang="ko-KR" altLang="en-US" sz="28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34757" y="8661027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5 - 4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강의 결제 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03032" y="5867959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5 - 2</a:t>
            </a:r>
          </a:p>
          <a:p>
            <a:pPr algn="ctr"/>
            <a:r>
              <a:rPr lang="ko-KR" altLang="en-US" sz="2800" b="1" dirty="0" err="1" smtClean="0">
                <a:latin typeface="Adobe Garamond Pro Bold" panose="02020702060506020403" pitchFamily="18" charset="0"/>
              </a:rPr>
              <a:t>강의관리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45320" y="7049049"/>
            <a:ext cx="2538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5 - 3</a:t>
            </a:r>
          </a:p>
          <a:p>
            <a:pPr algn="ctr"/>
            <a:r>
              <a:rPr lang="ko-KR" altLang="en-US" sz="2800" b="1" dirty="0" err="1" smtClean="0">
                <a:latin typeface="Adobe Garamond Pro Bold" panose="02020702060506020403" pitchFamily="18" charset="0"/>
              </a:rPr>
              <a:t>교재관리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공지사항 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95003" y="3042194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5-  5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교재 결제 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521723" y="4654691"/>
            <a:ext cx="3227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5 - 6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장바구니 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651535" y="6309200"/>
            <a:ext cx="2967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5 - 7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멘토링</a:t>
            </a:r>
            <a:r>
              <a:rPr lang="en-US" altLang="ko-KR" sz="28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2800" b="1" dirty="0" smtClean="0">
                <a:latin typeface="Adobe Garamond Pro Bold" panose="02020702060506020403" pitchFamily="18" charset="0"/>
              </a:rPr>
              <a:t>채팅</a:t>
            </a:r>
            <a:r>
              <a:rPr lang="en-US" altLang="ko-KR" sz="2800" b="1" dirty="0" smtClean="0">
                <a:latin typeface="Adobe Garamond Pro Bold" panose="02020702060506020403" pitchFamily="18" charset="0"/>
              </a:rPr>
              <a:t>)</a:t>
            </a:r>
            <a:r>
              <a:rPr lang="ko-KR" altLang="en-US" sz="2800" b="1" dirty="0" smtClean="0">
                <a:latin typeface="Adobe Garamond Pro Bold" panose="02020702060506020403" pitchFamily="18" charset="0"/>
              </a:rPr>
              <a:t>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0978" y="8091661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4 - 1</a:t>
            </a:r>
          </a:p>
          <a:p>
            <a:pPr algn="ctr"/>
            <a:r>
              <a:rPr lang="en-US" altLang="ko-KR" sz="2800" b="1" dirty="0" err="1" smtClean="0">
                <a:latin typeface="Adobe Garamond Pro Bold" panose="02020702060506020403" pitchFamily="18" charset="0"/>
              </a:rPr>
              <a:t>erwin</a:t>
            </a:r>
            <a:r>
              <a:rPr lang="ko-KR" altLang="en-US" sz="2800" b="1" dirty="0" smtClean="0">
                <a:latin typeface="Adobe Garamond Pro Bold" panose="02020702060506020403" pitchFamily="18" charset="0"/>
              </a:rPr>
              <a:t>합본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66490" y="7844620"/>
            <a:ext cx="2538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dobe Garamond Pro Bold" panose="02020702060506020403" pitchFamily="18" charset="0"/>
              </a:rPr>
              <a:t>6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차후 개발내용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후기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60978" y="6950373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4</a:t>
            </a:r>
            <a:endParaRPr lang="en-US" altLang="ko-KR" sz="2800" b="1" dirty="0">
              <a:latin typeface="Adobe Garamond Pro Bold" panose="02020702060506020403" pitchFamily="18" charset="0"/>
            </a:endParaRP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소요자원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60225" y="4618842"/>
            <a:ext cx="253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dobe Garamond Pro Bold" panose="02020702060506020403" pitchFamily="18" charset="0"/>
              </a:rPr>
              <a:t>5 – 1</a:t>
            </a:r>
          </a:p>
          <a:p>
            <a:pPr algn="ctr"/>
            <a:r>
              <a:rPr lang="ko-KR" altLang="en-US" sz="2800" b="1" dirty="0" smtClean="0">
                <a:latin typeface="Adobe Garamond Pro Bold" panose="02020702060506020403" pitchFamily="18" charset="0"/>
              </a:rPr>
              <a:t>회원관리</a:t>
            </a:r>
            <a:endParaRPr lang="en-US" altLang="ko-KR" sz="2800" b="1" dirty="0" smtClean="0">
              <a:latin typeface="Adobe Garamond Pro Bold" panose="02020702060506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비밀번호 찾기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47900"/>
            <a:ext cx="6325483" cy="5820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81200" y="59055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81200" y="66675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28689"/>
              </p:ext>
            </p:extLst>
          </p:nvPr>
        </p:nvGraphicFramePr>
        <p:xfrm>
          <a:off x="10439400" y="4000500"/>
          <a:ext cx="4038602" cy="2029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2928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5856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출력데이터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6474"/>
                  </a:ext>
                </a:extLst>
              </a:tr>
              <a:tr h="6575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findPw.do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53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2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비밀번호 변경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81300"/>
            <a:ext cx="10058400" cy="5518324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11151"/>
              </p:ext>
            </p:extLst>
          </p:nvPr>
        </p:nvGraphicFramePr>
        <p:xfrm>
          <a:off x="11201400" y="3924300"/>
          <a:ext cx="4038602" cy="2120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6791"/>
                  </a:ext>
                </a:extLst>
              </a:tr>
              <a:tr h="2928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6474"/>
                  </a:ext>
                </a:extLst>
              </a:tr>
              <a:tr h="6575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changePw.do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5385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29200" y="36195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05400" y="52959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4400" y="61341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33600" y="620954"/>
            <a:ext cx="1409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회원리스트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6900"/>
            <a:ext cx="10058400" cy="63477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42645"/>
              </p:ext>
            </p:extLst>
          </p:nvPr>
        </p:nvGraphicFramePr>
        <p:xfrm>
          <a:off x="12268200" y="3871727"/>
          <a:ext cx="403860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804">
                  <a:extLst>
                    <a:ext uri="{9D8B030D-6E8A-4147-A177-3AD203B41FA5}">
                      <a16:colId xmlns:a16="http://schemas.microsoft.com/office/drawing/2014/main" val="1270420889"/>
                    </a:ext>
                  </a:extLst>
                </a:gridCol>
                <a:gridCol w="3191798">
                  <a:extLst>
                    <a:ext uri="{9D8B030D-6E8A-4147-A177-3AD203B41FA5}">
                      <a16:colId xmlns:a16="http://schemas.microsoft.com/office/drawing/2014/main" val="528471280"/>
                    </a:ext>
                  </a:extLst>
                </a:gridCol>
              </a:tblGrid>
              <a:tr h="3526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입력데이터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4374"/>
                  </a:ext>
                </a:extLst>
              </a:tr>
              <a:tr h="3526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Status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27271"/>
                  </a:ext>
                </a:extLst>
              </a:tr>
              <a:tr h="3526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41820"/>
                  </a:ext>
                </a:extLst>
              </a:tr>
              <a:tr h="3526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4F81BD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출력데이터</a:t>
                      </a:r>
                      <a:r>
                        <a:rPr lang="ko-KR" altLang="en-US" dirty="0" err="1" smtClean="0">
                          <a:solidFill>
                            <a:srgbClr val="4F81BD"/>
                          </a:solidFill>
                        </a:rPr>
                        <a:t>이터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6474"/>
                  </a:ext>
                </a:extLst>
              </a:tr>
              <a:tr h="158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53858"/>
                  </a:ext>
                </a:extLst>
              </a:tr>
              <a:tr h="2072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48266"/>
                  </a:ext>
                </a:extLst>
              </a:tr>
              <a:tr h="158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Regdata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7050"/>
                  </a:ext>
                </a:extLst>
              </a:tr>
              <a:tr h="158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L4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status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3143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62000" y="27813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90800" y="27813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95800" y="27813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L3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8200" y="27813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L4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53600" y="27813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29800" y="33147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5- 1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로그인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45" idx="3"/>
            <a:endCxn id="2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2" idx="2"/>
            <a:endCxn id="43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3" idx="2"/>
            <a:endCxn id="44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4" idx="2"/>
            <a:endCxn id="45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5" idx="0"/>
            <a:endCxn id="44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0"/>
            <a:endCxn id="43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3" idx="0"/>
            <a:endCxn id="22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28800" y="5600700"/>
            <a:ext cx="95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ID,PW</a:t>
            </a:r>
            <a:endParaRPr lang="en-US" altLang="ko-KR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5029200" y="7277100"/>
            <a:ext cx="95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ID,PW</a:t>
            </a:r>
            <a:endParaRPr lang="en-US" altLang="ko-KR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1887200" y="64389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ID,NAME,EMAIL,GRADENO,</a:t>
            </a:r>
          </a:p>
          <a:p>
            <a:r>
              <a:rPr lang="en-US" altLang="ko-KR" sz="2400" dirty="0" smtClean="0"/>
              <a:t>GRADENAME. MENTO</a:t>
            </a:r>
            <a:endParaRPr lang="en-US" altLang="ko-KR" sz="2400" dirty="0"/>
          </a:p>
        </p:txBody>
      </p:sp>
      <p:sp>
        <p:nvSpPr>
          <p:cNvPr id="54" name="원통 53"/>
          <p:cNvSpPr/>
          <p:nvPr/>
        </p:nvSpPr>
        <p:spPr>
          <a:xfrm>
            <a:off x="13868400" y="2095500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grade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꺾인 연결선 54"/>
          <p:cNvCxnSpPr>
            <a:stCxn id="54" idx="3"/>
          </p:cNvCxnSpPr>
          <p:nvPr/>
        </p:nvCxnSpPr>
        <p:spPr>
          <a:xfrm rot="16200000" flipH="1">
            <a:off x="15710968" y="2336658"/>
            <a:ext cx="137938" cy="2133600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229600" y="7734300"/>
            <a:ext cx="95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ID,PW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8001000" y="40767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ID,NAME,EMAIL,GRADENO,</a:t>
            </a:r>
          </a:p>
          <a:p>
            <a:r>
              <a:rPr lang="en-US" altLang="ko-KR" sz="2400" dirty="0" smtClean="0"/>
              <a:t>GRADENAME. MENTO</a:t>
            </a:r>
            <a:endParaRPr lang="en-US" altLang="ko-K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5181600" y="25527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ID,NAME,EMAIL,GRADENO,</a:t>
            </a:r>
          </a:p>
          <a:p>
            <a:r>
              <a:rPr lang="en-US" altLang="ko-KR" sz="2400" dirty="0" smtClean="0"/>
              <a:t>GRADENAME. MENTO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10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2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회원가입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6" name="원통 25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32" idx="3"/>
            <a:endCxn id="26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7" idx="2"/>
            <a:endCxn id="30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001000" y="63627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idcheck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꺾인 연결선 32"/>
          <p:cNvCxnSpPr>
            <a:stCxn id="30" idx="2"/>
            <a:endCxn id="31" idx="1"/>
          </p:cNvCxnSpPr>
          <p:nvPr/>
        </p:nvCxnSpPr>
        <p:spPr>
          <a:xfrm rot="16200000" flipH="1">
            <a:off x="6206275" y="4902826"/>
            <a:ext cx="10367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2"/>
            <a:endCxn id="32" idx="1"/>
          </p:cNvCxnSpPr>
          <p:nvPr/>
        </p:nvCxnSpPr>
        <p:spPr>
          <a:xfrm rot="16200000" flipH="1">
            <a:off x="9978175" y="6464926"/>
            <a:ext cx="14939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0"/>
            <a:endCxn id="27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28800" y="5600700"/>
            <a:ext cx="179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ID,PW,EMAIL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638800" y="7200900"/>
            <a:ext cx="315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ID,PW,EMAIL,NAME,TEL</a:t>
            </a:r>
            <a:endParaRPr lang="en-US" altLang="ko-KR" sz="24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010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r>
              <a:rPr lang="en-US" altLang="ko-KR" sz="2400" dirty="0" smtClean="0">
                <a:solidFill>
                  <a:schemeClr val="tx1"/>
                </a:solidFill>
              </a:rPr>
              <a:t>(join)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001000" y="37719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MailSendService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0" name="꺾인 연결선 39"/>
          <p:cNvCxnSpPr>
            <a:stCxn id="30" idx="2"/>
            <a:endCxn id="39" idx="1"/>
          </p:cNvCxnSpPr>
          <p:nvPr/>
        </p:nvCxnSpPr>
        <p:spPr>
          <a:xfrm rot="5400000" flipH="1" flipV="1">
            <a:off x="5947625" y="3607426"/>
            <a:ext cx="1554050" cy="2552700"/>
          </a:xfrm>
          <a:prstGeom prst="bentConnector4">
            <a:avLst>
              <a:gd name="adj1" fmla="val -14710"/>
              <a:gd name="adj2" fmla="val 77612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0" idx="2"/>
            <a:endCxn id="38" idx="1"/>
          </p:cNvCxnSpPr>
          <p:nvPr/>
        </p:nvCxnSpPr>
        <p:spPr>
          <a:xfrm rot="5400000" flipH="1" flipV="1">
            <a:off x="6557225" y="4217026"/>
            <a:ext cx="334850" cy="2552700"/>
          </a:xfrm>
          <a:prstGeom prst="bentConnector4">
            <a:avLst>
              <a:gd name="adj1" fmla="val -68269"/>
              <a:gd name="adj2" fmla="val 77612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endCxn id="39" idx="3"/>
          </p:cNvCxnSpPr>
          <p:nvPr/>
        </p:nvCxnSpPr>
        <p:spPr>
          <a:xfrm rot="16200000" flipV="1">
            <a:off x="10142918" y="4784234"/>
            <a:ext cx="405469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endCxn id="38" idx="3"/>
          </p:cNvCxnSpPr>
          <p:nvPr/>
        </p:nvCxnSpPr>
        <p:spPr>
          <a:xfrm rot="16200000" flipV="1">
            <a:off x="10729443" y="5416908"/>
            <a:ext cx="2881648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endCxn id="31" idx="3"/>
          </p:cNvCxnSpPr>
          <p:nvPr/>
        </p:nvCxnSpPr>
        <p:spPr>
          <a:xfrm rot="10800000">
            <a:off x="10820400" y="6697552"/>
            <a:ext cx="2699734" cy="14799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201400" y="361950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long</a:t>
            </a:r>
            <a:endParaRPr lang="en-US" altLang="ko-K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11277600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1353800" y="59817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cxnSp>
        <p:nvCxnSpPr>
          <p:cNvPr id="61" name="꺾인 연결선 60"/>
          <p:cNvCxnSpPr>
            <a:stCxn id="39" idx="0"/>
            <a:endCxn id="30" idx="3"/>
          </p:cNvCxnSpPr>
          <p:nvPr/>
        </p:nvCxnSpPr>
        <p:spPr>
          <a:xfrm rot="16200000" flipH="1" flipV="1">
            <a:off x="7357324" y="3272575"/>
            <a:ext cx="1554051" cy="2552700"/>
          </a:xfrm>
          <a:prstGeom prst="bentConnector4">
            <a:avLst>
              <a:gd name="adj1" fmla="val -14710"/>
              <a:gd name="adj2" fmla="val 7761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38" idx="0"/>
            <a:endCxn id="30" idx="3"/>
          </p:cNvCxnSpPr>
          <p:nvPr/>
        </p:nvCxnSpPr>
        <p:spPr>
          <a:xfrm rot="16200000" flipH="1" flipV="1">
            <a:off x="7966924" y="3882175"/>
            <a:ext cx="334851" cy="2552700"/>
          </a:xfrm>
          <a:prstGeom prst="bentConnector4">
            <a:avLst>
              <a:gd name="adj1" fmla="val -68269"/>
              <a:gd name="adj2" fmla="val 7761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30" idx="3"/>
          </p:cNvCxnSpPr>
          <p:nvPr/>
        </p:nvCxnSpPr>
        <p:spPr>
          <a:xfrm rot="10800000">
            <a:off x="6858000" y="5325952"/>
            <a:ext cx="2547334" cy="10227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562600" y="620954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5- 1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 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3" name="꺾인 연결선 42"/>
          <p:cNvCxnSpPr>
            <a:stCxn id="47" idx="3"/>
            <a:endCxn id="23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4" idx="2"/>
            <a:endCxn id="45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5" idx="2"/>
            <a:endCxn id="4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6" idx="2"/>
            <a:endCxn id="4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7" idx="0"/>
            <a:endCxn id="4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6" idx="0"/>
            <a:endCxn id="4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5" idx="0"/>
            <a:endCxn id="24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288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6388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2115800" y="6286500"/>
            <a:ext cx="526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ID,NAME,REGDATE,STATUS,GRADENAME</a:t>
            </a:r>
            <a:endParaRPr lang="en-US" altLang="ko-KR" sz="2400" dirty="0"/>
          </a:p>
        </p:txBody>
      </p:sp>
      <p:sp>
        <p:nvSpPr>
          <p:cNvPr id="58" name="원통 57"/>
          <p:cNvSpPr/>
          <p:nvPr/>
        </p:nvSpPr>
        <p:spPr>
          <a:xfrm>
            <a:off x="13944600" y="2095500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grade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9" name="꺾인 연결선 58"/>
          <p:cNvCxnSpPr>
            <a:endCxn id="58" idx="3"/>
          </p:cNvCxnSpPr>
          <p:nvPr/>
        </p:nvCxnSpPr>
        <p:spPr>
          <a:xfrm rot="10800000">
            <a:off x="14789338" y="3334490"/>
            <a:ext cx="1822265" cy="150421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467600" y="4533900"/>
            <a:ext cx="526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ID,NAME,REGDATE,STATUS,GRADENAME</a:t>
            </a:r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3505200" y="2857500"/>
            <a:ext cx="526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ID,NAME,REGDATE,STATUS,GRADENAME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826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334000" y="876300"/>
            <a:ext cx="7861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5- 1.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VIEW</a:t>
            </a:r>
          </a:p>
        </p:txBody>
      </p:sp>
      <p:sp>
        <p:nvSpPr>
          <p:cNvPr id="47" name="원통 46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stCxn id="53" idx="3"/>
            <a:endCxn id="47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8" idx="2"/>
            <a:endCxn id="51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4" name="꺾인 연결선 53"/>
          <p:cNvCxnSpPr>
            <a:stCxn id="51" idx="2"/>
            <a:endCxn id="52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2" idx="2"/>
            <a:endCxn id="53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3" idx="0"/>
            <a:endCxn id="52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52" idx="0"/>
            <a:endCxn id="51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1" idx="0"/>
            <a:endCxn id="48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88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6388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11125200" y="62865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62" name="원통 61"/>
          <p:cNvSpPr/>
          <p:nvPr/>
        </p:nvSpPr>
        <p:spPr>
          <a:xfrm>
            <a:off x="13944600" y="2095500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grade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3" name="꺾인 연결선 62"/>
          <p:cNvCxnSpPr>
            <a:endCxn id="62" idx="3"/>
          </p:cNvCxnSpPr>
          <p:nvPr/>
        </p:nvCxnSpPr>
        <p:spPr>
          <a:xfrm rot="10800000">
            <a:off x="14789338" y="3334490"/>
            <a:ext cx="1822265" cy="150421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924800" y="43053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657600" y="25527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3048000" y="575310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ko-KR" alt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7467600" y="765810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565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572000" y="7239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UPDATE</a:t>
            </a:r>
          </a:p>
        </p:txBody>
      </p:sp>
      <p:sp>
        <p:nvSpPr>
          <p:cNvPr id="25" name="원통 24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31" idx="3"/>
            <a:endCxn id="25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6" idx="2"/>
            <a:endCxn id="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2" name="꺾인 연결선 31"/>
          <p:cNvCxnSpPr>
            <a:stCxn id="29" idx="2"/>
            <a:endCxn id="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30" idx="2"/>
            <a:endCxn id="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0"/>
            <a:endCxn id="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0"/>
            <a:endCxn id="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9" idx="0"/>
            <a:endCxn id="26" idx="3"/>
          </p:cNvCxnSpPr>
          <p:nvPr/>
        </p:nvCxnSpPr>
        <p:spPr>
          <a:xfrm rot="16200000" flipV="1">
            <a:off x="33514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288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6388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1125200" y="62865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40" name="원통 39"/>
          <p:cNvSpPr/>
          <p:nvPr/>
        </p:nvSpPr>
        <p:spPr>
          <a:xfrm>
            <a:off x="13944600" y="2095500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grade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1" name="꺾인 연결선 40"/>
          <p:cNvCxnSpPr>
            <a:endCxn id="40" idx="3"/>
          </p:cNvCxnSpPr>
          <p:nvPr/>
        </p:nvCxnSpPr>
        <p:spPr>
          <a:xfrm rot="10800000">
            <a:off x="14789338" y="3334490"/>
            <a:ext cx="1822265" cy="150421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924800" y="43053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3657600" y="25527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38200" y="57531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4572000" y="7581900"/>
            <a:ext cx="696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name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email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regDate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teacher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mento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status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address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memberimg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 err="1" smtClean="0"/>
              <a:t>gradeName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651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343400" y="7239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DELETE</a:t>
            </a:r>
          </a:p>
        </p:txBody>
      </p:sp>
      <p:sp>
        <p:nvSpPr>
          <p:cNvPr id="47" name="원통 46"/>
          <p:cNvSpPr/>
          <p:nvPr/>
        </p:nvSpPr>
        <p:spPr>
          <a:xfrm>
            <a:off x="156210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192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stCxn id="53" idx="3"/>
            <a:endCxn id="47" idx="3"/>
          </p:cNvCxnSpPr>
          <p:nvPr/>
        </p:nvCxnSpPr>
        <p:spPr>
          <a:xfrm flipV="1">
            <a:off x="146304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8" idx="2"/>
            <a:endCxn id="51" idx="1"/>
          </p:cNvCxnSpPr>
          <p:nvPr/>
        </p:nvCxnSpPr>
        <p:spPr>
          <a:xfrm rot="16200000" flipH="1">
            <a:off x="20928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38100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8486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110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4" name="꺾인 연결선 53"/>
          <p:cNvCxnSpPr>
            <a:stCxn id="51" idx="2"/>
            <a:endCxn id="52" idx="1"/>
          </p:cNvCxnSpPr>
          <p:nvPr/>
        </p:nvCxnSpPr>
        <p:spPr>
          <a:xfrm rot="16200000" flipH="1">
            <a:off x="58633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2" idx="2"/>
            <a:endCxn id="53" idx="1"/>
          </p:cNvCxnSpPr>
          <p:nvPr/>
        </p:nvCxnSpPr>
        <p:spPr>
          <a:xfrm rot="16200000" flipH="1">
            <a:off x="99400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3" idx="0"/>
            <a:endCxn id="52" idx="3"/>
          </p:cNvCxnSpPr>
          <p:nvPr/>
        </p:nvCxnSpPr>
        <p:spPr>
          <a:xfrm rot="16200000" flipV="1">
            <a:off x="113497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52" idx="0"/>
            <a:endCxn id="51" idx="3"/>
          </p:cNvCxnSpPr>
          <p:nvPr/>
        </p:nvCxnSpPr>
        <p:spPr>
          <a:xfrm rot="16200000" flipV="1">
            <a:off x="72730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1" idx="0"/>
            <a:endCxn id="48" idx="3"/>
          </p:cNvCxnSpPr>
          <p:nvPr/>
        </p:nvCxnSpPr>
        <p:spPr>
          <a:xfrm rot="16200000" flipV="1">
            <a:off x="31228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6002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102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2286000" y="58293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5562600" y="75819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8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3400" y="7239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DELETE</a:t>
            </a:r>
          </a:p>
        </p:txBody>
      </p:sp>
      <p:sp>
        <p:nvSpPr>
          <p:cNvPr id="3" name="원통 2"/>
          <p:cNvSpPr/>
          <p:nvPr/>
        </p:nvSpPr>
        <p:spPr>
          <a:xfrm>
            <a:off x="156210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192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9" idx="3"/>
            <a:endCxn id="3" idx="3"/>
          </p:cNvCxnSpPr>
          <p:nvPr/>
        </p:nvCxnSpPr>
        <p:spPr>
          <a:xfrm flipV="1">
            <a:off x="146304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4" idx="2"/>
            <a:endCxn id="7" idx="1"/>
          </p:cNvCxnSpPr>
          <p:nvPr/>
        </p:nvCxnSpPr>
        <p:spPr>
          <a:xfrm rot="16200000" flipH="1">
            <a:off x="20928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8100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486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110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58633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99400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" idx="0"/>
            <a:endCxn id="8" idx="3"/>
          </p:cNvCxnSpPr>
          <p:nvPr/>
        </p:nvCxnSpPr>
        <p:spPr>
          <a:xfrm rot="16200000" flipV="1">
            <a:off x="113497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0"/>
            <a:endCxn id="7" idx="3"/>
          </p:cNvCxnSpPr>
          <p:nvPr/>
        </p:nvCxnSpPr>
        <p:spPr>
          <a:xfrm rot="16200000" flipV="1">
            <a:off x="72730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0"/>
            <a:endCxn id="4" idx="3"/>
          </p:cNvCxnSpPr>
          <p:nvPr/>
        </p:nvCxnSpPr>
        <p:spPr>
          <a:xfrm rot="16200000" flipV="1">
            <a:off x="31228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02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102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0" y="58293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2600" y="75819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7577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571663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개발 주제 및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	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	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 목적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43400" y="7239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비밀번호찾기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156210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member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92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26" idx="3"/>
            <a:endCxn id="20" idx="3"/>
          </p:cNvCxnSpPr>
          <p:nvPr/>
        </p:nvCxnSpPr>
        <p:spPr>
          <a:xfrm flipV="1">
            <a:off x="146304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1" idx="2"/>
            <a:endCxn id="24" idx="1"/>
          </p:cNvCxnSpPr>
          <p:nvPr/>
        </p:nvCxnSpPr>
        <p:spPr>
          <a:xfrm rot="16200000" flipH="1">
            <a:off x="20928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8100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8486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8110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MemberMapper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24" idx="2"/>
            <a:endCxn id="25" idx="1"/>
          </p:cNvCxnSpPr>
          <p:nvPr/>
        </p:nvCxnSpPr>
        <p:spPr>
          <a:xfrm rot="16200000" flipH="1">
            <a:off x="58633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5" idx="2"/>
            <a:endCxn id="26" idx="1"/>
          </p:cNvCxnSpPr>
          <p:nvPr/>
        </p:nvCxnSpPr>
        <p:spPr>
          <a:xfrm rot="16200000" flipH="1">
            <a:off x="99400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0"/>
            <a:endCxn id="25" idx="3"/>
          </p:cNvCxnSpPr>
          <p:nvPr/>
        </p:nvCxnSpPr>
        <p:spPr>
          <a:xfrm rot="16200000" flipV="1">
            <a:off x="113497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5" idx="0"/>
            <a:endCxn id="24" idx="3"/>
          </p:cNvCxnSpPr>
          <p:nvPr/>
        </p:nvCxnSpPr>
        <p:spPr>
          <a:xfrm rot="16200000" flipV="1">
            <a:off x="72730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4" idx="0"/>
            <a:endCxn id="21" idx="3"/>
          </p:cNvCxnSpPr>
          <p:nvPr/>
        </p:nvCxnSpPr>
        <p:spPr>
          <a:xfrm rot="16200000" flipV="1">
            <a:off x="3122859" y="2894259"/>
            <a:ext cx="1493949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0200" y="5600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410200" y="72009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286000" y="5829300"/>
            <a:ext cx="88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Id,pw</a:t>
            </a:r>
            <a:endParaRPr lang="en-US" altLang="ko-KR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562600" y="7581900"/>
            <a:ext cx="88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Id,pw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817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6900"/>
            <a:ext cx="10086063" cy="7848600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 rot="5400000">
            <a:off x="6743700" y="4572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00" y="50673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이메일을 보내고 보낸 번호를 가져온다</a:t>
            </a:r>
            <a:endParaRPr lang="ko-KR" alt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이메일인증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핵심코드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이메일인증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24100"/>
            <a:ext cx="11744051" cy="5486400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 rot="5400000">
            <a:off x="9334501" y="28956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10801" y="33909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본인의 이메일과 비밀번호를 </a:t>
            </a:r>
            <a:r>
              <a:rPr lang="ko-KR" altLang="en-US" sz="2400" b="1" dirty="0" err="1" smtClean="0"/>
              <a:t>적는곳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49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"/>
            <a:ext cx="9677400" cy="881759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5400000">
            <a:off x="8801100" y="28194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77400" y="33147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6</a:t>
            </a:r>
            <a:r>
              <a:rPr lang="ko-KR" altLang="en-US" sz="2400" b="1" dirty="0" smtClean="0"/>
              <a:t>개 </a:t>
            </a:r>
            <a:r>
              <a:rPr lang="ko-KR" altLang="en-US" sz="2400" b="1" dirty="0" err="1" smtClean="0"/>
              <a:t>난수생성</a:t>
            </a:r>
            <a:endParaRPr lang="ko-KR" altLang="en-US" sz="2400" b="1" dirty="0"/>
          </a:p>
        </p:txBody>
      </p:sp>
      <p:sp>
        <p:nvSpPr>
          <p:cNvPr id="10" name="아래쪽 화살표 9"/>
          <p:cNvSpPr/>
          <p:nvPr/>
        </p:nvSpPr>
        <p:spPr>
          <a:xfrm rot="5400000">
            <a:off x="10477500" y="63246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5400000">
            <a:off x="7886700" y="80772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000" y="85725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아작스로</a:t>
            </a:r>
            <a:r>
              <a:rPr lang="ko-KR" altLang="en-US" sz="2400" b="1" dirty="0" smtClean="0"/>
              <a:t> 보낼 </a:t>
            </a:r>
            <a:r>
              <a:rPr lang="en-US" altLang="ko-KR" sz="2400" b="1" dirty="0" smtClean="0"/>
              <a:t>6</a:t>
            </a:r>
            <a:r>
              <a:rPr lang="ko-KR" altLang="en-US" sz="2400" b="1" dirty="0" err="1" smtClean="0"/>
              <a:t>자리수</a:t>
            </a:r>
            <a:endParaRPr lang="ko-KR" altLang="en-US" sz="2400" b="1" dirty="0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8953500" y="74676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29800" y="79629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메일을 보내는 메서드에 내용을 입력</a:t>
            </a:r>
            <a:endParaRPr lang="ko-KR" alt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이메일인증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이메일인증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62100"/>
            <a:ext cx="10705952" cy="4495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335000" y="2933700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이메일 전송 메서드</a:t>
            </a:r>
            <a:endParaRPr lang="ko-KR" altLang="en-US" sz="4000" b="1" dirty="0"/>
          </a:p>
        </p:txBody>
      </p:sp>
      <p:sp>
        <p:nvSpPr>
          <p:cNvPr id="17" name="아래쪽 화살표 16"/>
          <p:cNvSpPr/>
          <p:nvPr/>
        </p:nvSpPr>
        <p:spPr>
          <a:xfrm rot="5400000">
            <a:off x="12306300" y="2667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29300"/>
            <a:ext cx="10896600" cy="3657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01200" y="7124700"/>
            <a:ext cx="5740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/>
              <a:t>난수를</a:t>
            </a:r>
            <a:r>
              <a:rPr lang="ko-KR" altLang="en-US" sz="4000" b="1" dirty="0" smtClean="0"/>
              <a:t> 받아서 </a:t>
            </a:r>
            <a:r>
              <a:rPr lang="en-US" altLang="ko-KR" sz="4000" b="1" dirty="0" err="1" smtClean="0"/>
              <a:t>jsp</a:t>
            </a:r>
            <a:r>
              <a:rPr lang="ko-KR" altLang="en-US" sz="4000" b="1" dirty="0" smtClean="0"/>
              <a:t>로 전달</a:t>
            </a:r>
            <a:endParaRPr lang="ko-KR" altLang="en-US" sz="4000" b="1" dirty="0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8572500" y="6858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이메일인증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62100"/>
            <a:ext cx="10705952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35000" y="2933700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이메일 전송 메서드</a:t>
            </a:r>
            <a:endParaRPr lang="ko-KR" altLang="en-US" sz="4000" b="1" dirty="0"/>
          </a:p>
        </p:txBody>
      </p:sp>
      <p:sp>
        <p:nvSpPr>
          <p:cNvPr id="5" name="아래쪽 화살표 4"/>
          <p:cNvSpPr/>
          <p:nvPr/>
        </p:nvSpPr>
        <p:spPr>
          <a:xfrm rot="5400000">
            <a:off x="12306300" y="2667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29300"/>
            <a:ext cx="108966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01200" y="7124700"/>
            <a:ext cx="5740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/>
              <a:t>난수를</a:t>
            </a:r>
            <a:r>
              <a:rPr lang="ko-KR" altLang="en-US" sz="4000" b="1" dirty="0" smtClean="0"/>
              <a:t> 받아서 </a:t>
            </a:r>
            <a:r>
              <a:rPr lang="en-US" altLang="ko-KR" sz="4000" b="1" dirty="0" err="1" smtClean="0"/>
              <a:t>jsp</a:t>
            </a:r>
            <a:r>
              <a:rPr lang="ko-KR" altLang="en-US" sz="4000" b="1" dirty="0" smtClean="0"/>
              <a:t>로 전달</a:t>
            </a:r>
            <a:endParaRPr lang="ko-KR" altLang="en-US" sz="4000" b="1" dirty="0"/>
          </a:p>
        </p:txBody>
      </p:sp>
      <p:sp>
        <p:nvSpPr>
          <p:cNvPr id="8" name="아래쪽 화살표 7"/>
          <p:cNvSpPr/>
          <p:nvPr/>
        </p:nvSpPr>
        <p:spPr>
          <a:xfrm rot="5400000">
            <a:off x="8572500" y="6858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회원가입체크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72100"/>
            <a:ext cx="11049000" cy="457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7300"/>
            <a:ext cx="10464800" cy="571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7400" y="1333500"/>
            <a:ext cx="11525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아이디 체크 이메일 </a:t>
            </a:r>
            <a:r>
              <a:rPr lang="ko-KR" altLang="en-US" sz="4000" b="1" dirty="0" err="1" smtClean="0"/>
              <a:t>인증시</a:t>
            </a:r>
            <a:r>
              <a:rPr lang="ko-KR" altLang="en-US" sz="4000" b="1" dirty="0" smtClean="0"/>
              <a:t> 변수를 </a:t>
            </a:r>
            <a:r>
              <a:rPr lang="en-US" altLang="ko-KR" sz="4000" b="1" dirty="0" smtClean="0"/>
              <a:t>1</a:t>
            </a:r>
            <a:r>
              <a:rPr lang="ko-KR" altLang="en-US" sz="4000" b="1" dirty="0" smtClean="0"/>
              <a:t>로 바꿔줍니다</a:t>
            </a:r>
            <a:r>
              <a:rPr lang="en-US" altLang="ko-KR" sz="4000" b="1" dirty="0" smtClean="0"/>
              <a:t>.</a:t>
            </a:r>
            <a:endParaRPr lang="ko-KR" altLang="en-US" sz="4000" b="1" dirty="0"/>
          </a:p>
        </p:txBody>
      </p:sp>
      <p:sp>
        <p:nvSpPr>
          <p:cNvPr id="12" name="아래쪽 화살표 11"/>
          <p:cNvSpPr/>
          <p:nvPr/>
        </p:nvSpPr>
        <p:spPr>
          <a:xfrm rot="5400000">
            <a:off x="4838700" y="10668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19800" y="8648700"/>
            <a:ext cx="11654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아이디 체크 </a:t>
            </a:r>
            <a:r>
              <a:rPr lang="en-US" altLang="ko-KR" sz="4000" b="1" dirty="0" smtClean="0"/>
              <a:t>,</a:t>
            </a:r>
            <a:r>
              <a:rPr lang="ko-KR" altLang="en-US" sz="4000" b="1" dirty="0" smtClean="0"/>
              <a:t>이메일 </a:t>
            </a:r>
            <a:r>
              <a:rPr lang="ko-KR" altLang="en-US" sz="4000" b="1" dirty="0" err="1" smtClean="0"/>
              <a:t>인증시</a:t>
            </a:r>
            <a:r>
              <a:rPr lang="ko-KR" altLang="en-US" sz="4000" b="1" dirty="0" smtClean="0"/>
              <a:t> 변수를 </a:t>
            </a:r>
            <a:r>
              <a:rPr lang="en-US" altLang="ko-KR" sz="4000" b="1" dirty="0" smtClean="0"/>
              <a:t>1</a:t>
            </a:r>
            <a:r>
              <a:rPr lang="ko-KR" altLang="en-US" sz="4000" b="1" dirty="0" smtClean="0"/>
              <a:t>로 바꿔줍니다</a:t>
            </a:r>
            <a:r>
              <a:rPr lang="en-US" altLang="ko-KR" sz="4000" b="1" dirty="0" smtClean="0"/>
              <a:t>.</a:t>
            </a:r>
            <a:endParaRPr lang="ko-KR" altLang="en-US" sz="4000" b="1" dirty="0"/>
          </a:p>
        </p:txBody>
      </p:sp>
      <p:sp>
        <p:nvSpPr>
          <p:cNvPr id="14" name="아래쪽 화살표 13"/>
          <p:cNvSpPr/>
          <p:nvPr/>
        </p:nvSpPr>
        <p:spPr>
          <a:xfrm rot="5400000">
            <a:off x="4991100" y="8382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회원가입체크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57849"/>
            <a:ext cx="6808823" cy="5791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58000" y="4005649"/>
            <a:ext cx="962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변수를 확인하여 </a:t>
            </a:r>
            <a:r>
              <a:rPr lang="en-US" altLang="ko-KR" sz="4000" b="1" dirty="0" smtClean="0"/>
              <a:t>1</a:t>
            </a:r>
            <a:r>
              <a:rPr lang="ko-KR" altLang="en-US" sz="4000" b="1" dirty="0" err="1" smtClean="0"/>
              <a:t>일때만</a:t>
            </a:r>
            <a:r>
              <a:rPr lang="ko-KR" altLang="en-US" sz="4000" b="1" dirty="0" smtClean="0"/>
              <a:t> 가입이 가능하게</a:t>
            </a:r>
            <a:endParaRPr lang="ko-KR" altLang="en-US" sz="4000" b="1" dirty="0"/>
          </a:p>
        </p:txBody>
      </p:sp>
      <p:sp>
        <p:nvSpPr>
          <p:cNvPr id="17" name="아래쪽 화살표 16"/>
          <p:cNvSpPr/>
          <p:nvPr/>
        </p:nvSpPr>
        <p:spPr>
          <a:xfrm rot="5400000">
            <a:off x="5829300" y="3738949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419600" y="620954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5-1.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회원가입체크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71700"/>
            <a:ext cx="10604331" cy="579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6200" y="4457700"/>
            <a:ext cx="986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/>
              <a:t>Oninput</a:t>
            </a:r>
            <a:r>
              <a:rPr lang="ko-KR" altLang="en-US" sz="4000" b="1" dirty="0" smtClean="0"/>
              <a:t>을 사용하여 </a:t>
            </a:r>
            <a:r>
              <a:rPr lang="en-US" altLang="ko-KR" sz="4000" b="1" dirty="0" smtClean="0"/>
              <a:t>input</a:t>
            </a:r>
            <a:r>
              <a:rPr lang="ko-KR" altLang="en-US" sz="4000" b="1" dirty="0" err="1" smtClean="0"/>
              <a:t>수정시</a:t>
            </a:r>
            <a:r>
              <a:rPr lang="ko-KR" altLang="en-US" sz="4000" b="1" dirty="0" smtClean="0"/>
              <a:t> 다시 </a:t>
            </a:r>
            <a:r>
              <a:rPr lang="en-US" altLang="ko-KR" sz="4000" b="1" dirty="0" smtClean="0"/>
              <a:t>0</a:t>
            </a:r>
            <a:r>
              <a:rPr lang="ko-KR" altLang="en-US" sz="4000" b="1" dirty="0" smtClean="0"/>
              <a:t>으로</a:t>
            </a:r>
            <a:endParaRPr lang="ko-KR" altLang="en-US" sz="4000" b="1" dirty="0"/>
          </a:p>
        </p:txBody>
      </p:sp>
      <p:sp>
        <p:nvSpPr>
          <p:cNvPr id="5" name="아래쪽 화살표 4"/>
          <p:cNvSpPr/>
          <p:nvPr/>
        </p:nvSpPr>
        <p:spPr>
          <a:xfrm rot="5400000">
            <a:off x="6667500" y="41910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5-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1 .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회원관리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19996" y="221994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541462" y="2219941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3127367"/>
            <a:ext cx="6910388" cy="54280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112713"/>
            <a:ext cx="7225036" cy="56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723526" y="620954"/>
            <a:ext cx="4860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1.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개발 주제 및 목적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403" y="3576270"/>
            <a:ext cx="120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Adobe Garamond Pro Bold" panose="02020702060506020403" pitchFamily="18" charset="0"/>
              </a:rPr>
              <a:t>주제</a:t>
            </a:r>
            <a:endParaRPr lang="en-US" altLang="ko-KR" sz="32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2088" y="3576269"/>
            <a:ext cx="120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Adobe Garamond Pro Bold" panose="02020702060506020403" pitchFamily="18" charset="0"/>
              </a:rPr>
              <a:t>목적</a:t>
            </a:r>
            <a:endParaRPr lang="en-US" altLang="ko-KR" sz="32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3095" y="4738323"/>
            <a:ext cx="6436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Adobe Garamond Pro Bold" panose="02020702060506020403" pitchFamily="18" charset="0"/>
              </a:rPr>
              <a:t>인터넷 강의 수강 및 교재 판매 사이트</a:t>
            </a:r>
            <a:endParaRPr lang="ko-KR" altLang="en-US" sz="2800" dirty="0"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476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87000" y="4685556"/>
            <a:ext cx="74270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dobe Garamond Pro Bold" panose="02020702060506020403" pitchFamily="18" charset="0"/>
              </a:rPr>
              <a:t>홈페이지를 통해 편리한 서비스 제공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dobe Garamond Pro Bold" panose="02020702060506020403" pitchFamily="18" charset="0"/>
              </a:rPr>
              <a:t>수강 신청</a:t>
            </a:r>
            <a:r>
              <a:rPr lang="en-US" altLang="ko-KR" sz="2800" dirty="0">
                <a:latin typeface="Adobe Garamond Pro Bold" panose="02020702060506020403" pitchFamily="18" charset="0"/>
              </a:rPr>
              <a:t>, </a:t>
            </a:r>
            <a:r>
              <a:rPr lang="ko-KR" altLang="en-US" sz="2800" dirty="0">
                <a:latin typeface="Adobe Garamond Pro Bold" panose="02020702060506020403" pitchFamily="18" charset="0"/>
              </a:rPr>
              <a:t>교재 판매 수익 사이트</a:t>
            </a:r>
            <a:endParaRPr lang="en-US" altLang="ko-KR" sz="2800" dirty="0"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dobe Garamond Pro Bold" panose="02020702060506020403" pitchFamily="18" charset="0"/>
              </a:rPr>
              <a:t>배우고 싶은 강의에 대한 쉬운 접근성</a:t>
            </a:r>
            <a:endParaRPr lang="en-US" altLang="ko-KR" sz="2800" dirty="0"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dobe Garamond Pro Bold" panose="02020702060506020403" pitchFamily="18" charset="0"/>
              </a:rPr>
              <a:t>멘토링을 통한 실시간 질문답변 시스템 제공</a:t>
            </a:r>
            <a:endParaRPr lang="en-US" altLang="ko-KR" sz="2800" dirty="0"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Adobe Garamond Pro Bold" panose="02020702060506020403" pitchFamily="18" charset="0"/>
              </a:rPr>
              <a:t>리뷰를 통한 나에게 맞는 교재</a:t>
            </a:r>
            <a:r>
              <a:rPr lang="en-US" altLang="ko-KR" sz="2800" dirty="0">
                <a:latin typeface="Adobe Garamond Pro Bold" panose="02020702060506020403" pitchFamily="18" charset="0"/>
              </a:rPr>
              <a:t>, </a:t>
            </a:r>
            <a:r>
              <a:rPr lang="ko-KR" altLang="en-US" sz="2800" dirty="0">
                <a:latin typeface="Adobe Garamond Pro Bold" panose="02020702060506020403" pitchFamily="18" charset="0"/>
              </a:rPr>
              <a:t>강의 선택</a:t>
            </a:r>
            <a:endParaRPr lang="en-US" altLang="ko-KR" sz="2800" dirty="0">
              <a:latin typeface="Adobe Garamond Pro Bold" panose="02020702060506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9670" y="7152303"/>
            <a:ext cx="36070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회원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220200" y="-4914900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9670" y="7152303"/>
            <a:ext cx="36070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강의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400" y="588042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2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강의관리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9600"/>
            <a:ext cx="12265168" cy="63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8800" y="3619564"/>
            <a:ext cx="467115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위에서부터 순차적으로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강의명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담당자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기간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가격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258800" y="2348003"/>
            <a:ext cx="46711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 메뉴 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58800" y="1905000"/>
            <a:ext cx="467115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258800" y="3160511"/>
            <a:ext cx="46711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258798" y="5537455"/>
            <a:ext cx="467115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258798" y="5934465"/>
            <a:ext cx="467115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검색 결과 리스트</a:t>
            </a:r>
            <a:r>
              <a:rPr lang="en-US" altLang="ko-KR" dirty="0" smtClean="0"/>
              <a:t>(list.do)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강의선택 보기 페이지</a:t>
            </a:r>
            <a:r>
              <a:rPr lang="en-US" altLang="ko-KR" dirty="0" smtClean="0"/>
              <a:t>(view.do)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선택 페이지 리스트</a:t>
            </a:r>
            <a:r>
              <a:rPr lang="en-US" altLang="ko-KR" dirty="0" smtClean="0"/>
              <a:t>(list.do)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강의등록 페이지</a:t>
            </a:r>
            <a:r>
              <a:rPr lang="en-US" altLang="ko-KR" dirty="0" smtClean="0"/>
              <a:t>(write.do)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6068" y="2517103"/>
            <a:ext cx="60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D1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0" y="1905000"/>
            <a:ext cx="76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D2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05072" y="2532669"/>
            <a:ext cx="6294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D3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05200" y="2532669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L1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95400" y="3924300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L2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6903961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L3</a:t>
            </a:r>
            <a:endParaRPr lang="ko-KR" altLang="en-US" sz="2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513" y="2456825"/>
            <a:ext cx="933580" cy="4286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171303" y="2763501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3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2600" y="677839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000" b="1" dirty="0">
                <a:latin typeface="Adobe Garamond Pro Bold" panose="02020702060506020403" pitchFamily="18" charset="0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보기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699"/>
            <a:ext cx="13363037" cy="680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2599" y="2376682"/>
            <a:ext cx="4671150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위에서부터 순차적으로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강의명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담당자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수정일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위에서부터 순차적으로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동영상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err="1" smtClean="0"/>
              <a:t>강의이미지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교재이미지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182600" y="1917700"/>
            <a:ext cx="46711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182599" y="6021151"/>
            <a:ext cx="467115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182599" y="6418161"/>
            <a:ext cx="467115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동영상 링크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 </a:t>
            </a:r>
            <a:r>
              <a:rPr lang="ko-KR" altLang="en-US" dirty="0" smtClean="0"/>
              <a:t>수강신청 </a:t>
            </a:r>
            <a:r>
              <a:rPr lang="en-US" altLang="ko-KR" dirty="0" smtClean="0"/>
              <a:t>(enroll/</a:t>
            </a:r>
            <a:r>
              <a:rPr lang="en-US" altLang="ko-KR" dirty="0" err="1" smtClean="0"/>
              <a:t>enroll.do?no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장바구니 </a:t>
            </a:r>
            <a:r>
              <a:rPr lang="en-US" altLang="ko-KR" dirty="0"/>
              <a:t>(cart/list.do)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교재이미지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(book/</a:t>
            </a:r>
            <a:r>
              <a:rPr lang="en-US" altLang="ko-KR" dirty="0" err="1" smtClean="0"/>
              <a:t>view.do?no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/>
              <a:t>버튼 </a:t>
            </a:r>
            <a:r>
              <a:rPr lang="ko-KR" altLang="en-US" dirty="0" err="1" smtClean="0"/>
              <a:t>세개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수정 </a:t>
            </a:r>
            <a:r>
              <a:rPr lang="en-US" altLang="ko-KR" dirty="0" smtClean="0"/>
              <a:t>(update.do)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삭제 </a:t>
            </a:r>
            <a:r>
              <a:rPr lang="en-US" altLang="ko-KR" dirty="0" smtClean="0"/>
              <a:t>(Delete.do)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리스트 </a:t>
            </a:r>
            <a:r>
              <a:rPr lang="en-US" altLang="ko-KR" dirty="0" smtClean="0"/>
              <a:t>(back)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1902317"/>
            <a:ext cx="7056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D1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93" y="2260149"/>
            <a:ext cx="6066913" cy="3419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2305189"/>
            <a:ext cx="7056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D2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83403" y="2074356"/>
            <a:ext cx="7056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D3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010400" y="3931896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L1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6819900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L3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15800" y="3314700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47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600" y="64770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000" b="1" dirty="0">
                <a:latin typeface="Adobe Garamond Pro Bold" panose="02020702060506020403" pitchFamily="18" charset="0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등록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790700"/>
            <a:ext cx="12573000" cy="604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06400" y="2233703"/>
            <a:ext cx="467115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 : </a:t>
            </a:r>
            <a:r>
              <a:rPr lang="ko-KR" altLang="en-US" dirty="0" smtClean="0"/>
              <a:t>왼쪽 위부터 아래로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오른쪽 으로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강의명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담당자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내용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시작일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종료일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작성자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동영상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관련교재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강의가격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106400" y="1790700"/>
            <a:ext cx="467115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106400" y="6139192"/>
            <a:ext cx="467115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106400" y="6536202"/>
            <a:ext cx="467115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 :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세개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 </a:t>
            </a:r>
            <a:r>
              <a:rPr lang="en-US" altLang="ko-KR" dirty="0" smtClean="0"/>
              <a:t>(list.do)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새로 입력 </a:t>
            </a:r>
            <a:r>
              <a:rPr lang="en-US" altLang="ko-KR" dirty="0" smtClean="0"/>
              <a:t>(reset)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이전 </a:t>
            </a:r>
            <a:r>
              <a:rPr lang="en-US" altLang="ko-KR" dirty="0" smtClean="0"/>
              <a:t>(back)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2857500"/>
            <a:ext cx="60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7603940"/>
            <a:ext cx="6095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347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800" y="64770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000" b="1" dirty="0">
                <a:latin typeface="Adobe Garamond Pro Bold" panose="02020702060506020403" pitchFamily="18" charset="0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수정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28840"/>
            <a:ext cx="13182600" cy="6709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224097"/>
            <a:ext cx="13182600" cy="3627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626" y="1541010"/>
            <a:ext cx="4291376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 : </a:t>
            </a:r>
            <a:r>
              <a:rPr lang="ko-KR" altLang="en-US" dirty="0"/>
              <a:t>왼쪽 위부터 아래로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강의명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담당자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내용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시작일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종료일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작성자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동영상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관련교재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강의가격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626" y="1098008"/>
            <a:ext cx="4291376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0626" y="4792044"/>
            <a:ext cx="429137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625" y="5189053"/>
            <a:ext cx="429137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 </a:t>
            </a:r>
            <a:r>
              <a:rPr lang="en-US" altLang="ko-KR" dirty="0"/>
              <a:t>: </a:t>
            </a:r>
            <a:r>
              <a:rPr lang="ko-KR" altLang="en-US" dirty="0"/>
              <a:t>버튼 </a:t>
            </a:r>
            <a:r>
              <a:rPr lang="ko-KR" altLang="en-US" dirty="0" err="1" smtClean="0"/>
              <a:t>세개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 </a:t>
            </a:r>
            <a:r>
              <a:rPr lang="en-US" altLang="ko-KR" dirty="0" smtClean="0"/>
              <a:t>(view.do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새로 입력 </a:t>
            </a:r>
            <a:r>
              <a:rPr lang="en-US" altLang="ko-KR" dirty="0" smtClean="0"/>
              <a:t>(reset)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취소 </a:t>
            </a:r>
            <a:r>
              <a:rPr lang="en-US" altLang="ko-KR" dirty="0" smtClean="0"/>
              <a:t>(back)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77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400" y="6477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목록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6" name="순서도: 자기 디스크 15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Course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16"/>
          <p:cNvCxnSpPr>
            <a:stCxn id="20" idx="3"/>
            <a:endCxn id="16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CourseController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CourseServiceImpl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CourseMapper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꺾인 연결선 20"/>
          <p:cNvCxnSpPr>
            <a:stCxn id="18" idx="2"/>
            <a:endCxn id="19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9" idx="2"/>
            <a:endCxn id="20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0" idx="0"/>
            <a:endCxn id="19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9" idx="0"/>
            <a:endCxn id="18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0"/>
            <a:endCxn id="26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l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49676" y="3418717"/>
            <a:ext cx="372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pageObject</a:t>
            </a:r>
            <a:r>
              <a:rPr lang="en-US" altLang="ko-KR" sz="2400" dirty="0" smtClean="0"/>
              <a:t>, List&lt;</a:t>
            </a:r>
            <a:r>
              <a:rPr lang="en-US" altLang="ko-KR" sz="2400" dirty="0" err="1" smtClean="0"/>
              <a:t>CourseVO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111247" y="5765892"/>
            <a:ext cx="5685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List&lt;</a:t>
            </a:r>
            <a:r>
              <a:rPr lang="en-US" altLang="ko-KR" sz="2400" dirty="0" err="1" smtClean="0"/>
              <a:t>CourseVO</a:t>
            </a:r>
            <a:r>
              <a:rPr lang="en-US" altLang="ko-KR" sz="2400" dirty="0" smtClean="0"/>
              <a:t>&gt; list(</a:t>
            </a:r>
            <a:r>
              <a:rPr lang="en-US" altLang="ko-KR" sz="2400" dirty="0" err="1" smtClean="0"/>
              <a:t>PageObject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pageObject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801600" y="6586851"/>
            <a:ext cx="3811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no, title, </a:t>
            </a:r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r>
              <a:rPr lang="en-US" altLang="ko-KR" sz="2400" dirty="0" smtClean="0"/>
              <a:t>image</a:t>
            </a:r>
            <a:r>
              <a:rPr lang="en-US" altLang="ko-KR" sz="2400" dirty="0"/>
              <a:t>, price, teacher, name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28541" y="7135261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9540245" y="8558095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73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400" y="6477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보기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6" name="순서도: 자기 디스크 15"/>
          <p:cNvSpPr/>
          <p:nvPr/>
        </p:nvSpPr>
        <p:spPr>
          <a:xfrm>
            <a:off x="14896747" y="1683146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Course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347" y="3207146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l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8" name="꺾인 연결선 17"/>
          <p:cNvCxnSpPr>
            <a:stCxn id="22" idx="3"/>
            <a:endCxn id="16" idx="3"/>
          </p:cNvCxnSpPr>
          <p:nvPr/>
        </p:nvCxnSpPr>
        <p:spPr>
          <a:xfrm flipV="1">
            <a:off x="14058547" y="3511946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7" idx="2"/>
            <a:endCxn id="20" idx="1"/>
          </p:cNvCxnSpPr>
          <p:nvPr/>
        </p:nvCxnSpPr>
        <p:spPr>
          <a:xfrm rot="16200000" flipH="1">
            <a:off x="1520963" y="3653613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238147" y="5035946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CourseController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76747" y="6712346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CourseServiceImpl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239147" y="8236346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CourseMapper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5291522" y="5061972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1" idx="2"/>
            <a:endCxn id="22" idx="1"/>
          </p:cNvCxnSpPr>
          <p:nvPr/>
        </p:nvCxnSpPr>
        <p:spPr>
          <a:xfrm rot="16200000" flipH="1">
            <a:off x="9368222" y="6700272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2" idx="0"/>
            <a:endCxn id="21" idx="3"/>
          </p:cNvCxnSpPr>
          <p:nvPr/>
        </p:nvCxnSpPr>
        <p:spPr>
          <a:xfrm rot="16200000" flipV="1">
            <a:off x="10777923" y="6365422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1" idx="0"/>
            <a:endCxn id="20" idx="3"/>
          </p:cNvCxnSpPr>
          <p:nvPr/>
        </p:nvCxnSpPr>
        <p:spPr>
          <a:xfrm rot="16200000" flipV="1">
            <a:off x="6701223" y="4727122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0" idx="0"/>
            <a:endCxn id="28" idx="3"/>
          </p:cNvCxnSpPr>
          <p:nvPr/>
        </p:nvCxnSpPr>
        <p:spPr>
          <a:xfrm rot="16200000" flipV="1">
            <a:off x="2056357" y="2444456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7347" y="2217849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v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iew.jsp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8729" y="547481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8723009" y="859104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628088" y="718010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2001147" y="6631697"/>
            <a:ext cx="630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title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content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writeDate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endDate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r>
              <a:rPr lang="en-US" altLang="ko-KR" sz="2400" dirty="0" err="1" smtClean="0"/>
              <a:t>updateDate</a:t>
            </a:r>
            <a:r>
              <a:rPr lang="en-US" altLang="ko-KR" sz="2400" dirty="0" smtClean="0"/>
              <a:t>, vid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image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price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cbno</a:t>
            </a:r>
            <a:r>
              <a:rPr lang="en-US" altLang="ko-KR" sz="2400" dirty="0" smtClean="0"/>
              <a:t>, teacher</a:t>
            </a:r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549223" y="3463563"/>
            <a:ext cx="160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CourseVO</a:t>
            </a:r>
            <a:r>
              <a:rPr lang="en-US" altLang="ko-KR" sz="2400" dirty="0" smtClean="0"/>
              <a:t>()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200746" y="5693303"/>
            <a:ext cx="160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CourseVO</a:t>
            </a:r>
            <a:r>
              <a:rPr lang="en-US" altLang="ko-KR" sz="2400" dirty="0" smtClean="0"/>
              <a:t>()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075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1200" y="6477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등록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6" name="순서도: 자기 디스크 15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Course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l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8" name="꺾인 연결선 17"/>
          <p:cNvCxnSpPr>
            <a:stCxn id="22" idx="3"/>
            <a:endCxn id="16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7" idx="2"/>
            <a:endCxn id="20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prstClr val="black"/>
                </a:solidFill>
              </a:rPr>
              <a:t>CourseController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schemeClr val="tx1"/>
                </a:solidFill>
              </a:rPr>
              <a:t>CourseServiceImpl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CourseMapper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1" idx="2"/>
            <a:endCxn id="22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2" idx="0"/>
            <a:endCxn id="21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1" idx="0"/>
            <a:endCxn id="20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0" idx="0"/>
            <a:endCxn id="28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371600" y="2173003"/>
            <a:ext cx="13769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dirty="0" err="1" smtClean="0">
                <a:solidFill>
                  <a:schemeClr val="tx1"/>
                </a:solidFill>
              </a:rPr>
              <a:t>write.jsp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29" name="꺾인 연결선 28"/>
          <p:cNvCxnSpPr>
            <a:stCxn id="28" idx="1"/>
            <a:endCxn id="17" idx="1"/>
          </p:cNvCxnSpPr>
          <p:nvPr/>
        </p:nvCxnSpPr>
        <p:spPr>
          <a:xfrm rot="10800000" flipH="1" flipV="1">
            <a:off x="1371600" y="2507853"/>
            <a:ext cx="76200" cy="989297"/>
          </a:xfrm>
          <a:prstGeom prst="bentConnector3">
            <a:avLst>
              <a:gd name="adj1" fmla="val -4352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03686" y="7935531"/>
            <a:ext cx="3811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title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r>
              <a:rPr lang="en-US" altLang="ko-KR" sz="2400" dirty="0" smtClean="0"/>
              <a:t>Vid, </a:t>
            </a:r>
            <a:r>
              <a:rPr lang="en-US" altLang="ko-KR" sz="2400" dirty="0" err="1" smtClean="0"/>
              <a:t>vidlength</a:t>
            </a:r>
            <a:r>
              <a:rPr lang="en-US" altLang="ko-KR" sz="2400" dirty="0" smtClean="0"/>
              <a:t>, image</a:t>
            </a:r>
            <a:r>
              <a:rPr lang="en-US" altLang="ko-KR" sz="2400" dirty="0"/>
              <a:t>, price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cbno</a:t>
            </a:r>
            <a:r>
              <a:rPr lang="en-US" altLang="ko-KR" sz="2400" dirty="0" smtClean="0"/>
              <a:t>, writer, teacher</a:t>
            </a:r>
            <a:endParaRPr lang="en-US" altLang="ko-KR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10444" y="502383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74692" y="467021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598992" y="6239556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224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1200" y="6477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수정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6" name="순서도: 자기 디스크 15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Course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16"/>
          <p:cNvCxnSpPr>
            <a:stCxn id="21" idx="3"/>
            <a:endCxn id="16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27" idx="2"/>
            <a:endCxn id="19" idx="1"/>
          </p:cNvCxnSpPr>
          <p:nvPr/>
        </p:nvCxnSpPr>
        <p:spPr>
          <a:xfrm rot="16200000" flipH="1">
            <a:off x="1826768" y="3114118"/>
            <a:ext cx="2483247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prstClr val="black"/>
                </a:solidFill>
              </a:rPr>
              <a:t>CourseController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schemeClr val="tx1"/>
                </a:solidFill>
              </a:rPr>
              <a:t>CourseServiceImpl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CourseMapper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19" idx="2"/>
            <a:endCxn id="2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1" idx="0"/>
            <a:endCxn id="2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0" idx="0"/>
            <a:endCxn id="1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9" idx="0"/>
            <a:endCxn id="27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v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iew.jsp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74692" y="4670213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077882" y="620583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5743597" y="534580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098182" y="5429967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no,vo</a:t>
            </a:r>
            <a:endParaRPr lang="en-US" altLang="ko-KR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554644" y="8630367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no,vo</a:t>
            </a:r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24499" y="7135261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no,vo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508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92127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2 .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요구사항 및 개발내용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</a:t>
            </a:r>
          </a:p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  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개발 담당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3600" y="6477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DFD -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삭제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17" name="순서도: 자기 디스크 16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Course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v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iew.jsp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9" name="꺾인 연결선 18"/>
          <p:cNvCxnSpPr>
            <a:stCxn id="23" idx="3"/>
            <a:endCxn id="17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21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prstClr val="black"/>
                </a:solidFill>
              </a:rPr>
              <a:t>CourseController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>
                <a:solidFill>
                  <a:schemeClr val="tx1"/>
                </a:solidFill>
              </a:rPr>
              <a:t>CourseServiceImpl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CourseMapper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4" name="꺾인 연결선 23"/>
          <p:cNvCxnSpPr>
            <a:stCxn id="21" idx="2"/>
            <a:endCxn id="22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2" idx="2"/>
            <a:endCxn id="23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3" idx="0"/>
            <a:endCxn id="22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2" idx="0"/>
            <a:endCxn id="21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1" idx="0"/>
            <a:endCxn id="2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l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ist.jsp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39135" y="4575667"/>
            <a:ext cx="6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7915" y="553506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601200" y="86303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480726" y="7160482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2039600" y="6205835"/>
            <a:ext cx="6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544800" y="5065067"/>
            <a:ext cx="6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1926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5 – 2 .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강의관리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 DB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모델링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1442" y="2235387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Logical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41910" y="2235386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cs typeface="+mn-cs"/>
              </a:rPr>
              <a:t>Physical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aramond Pro Bold" panose="02020702060506020403" pitchFamily="18" charset="0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004827"/>
            <a:ext cx="3380550" cy="5911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031186"/>
            <a:ext cx="3962400" cy="58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5 - 2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28840"/>
            <a:ext cx="8116433" cy="7116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46" y="7886700"/>
            <a:ext cx="12879597" cy="215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940770"/>
            <a:ext cx="764708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0" y="62095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5 - 2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46" y="2019300"/>
            <a:ext cx="9554908" cy="6792273"/>
          </a:xfrm>
          <a:prstGeom prst="rect">
            <a:avLst/>
          </a:prstGeom>
        </p:spPr>
      </p:pic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04425"/>
              </p:ext>
            </p:extLst>
          </p:nvPr>
        </p:nvGraphicFramePr>
        <p:xfrm>
          <a:off x="12877800" y="80400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한글 문서" showAsIcon="1" r:id="rId4" imgW="914400" imgH="771480" progId="Hwp.Document.110">
                  <p:embed/>
                </p:oleObj>
              </mc:Choice>
              <mc:Fallback>
                <p:oleObj name="한글 문서" showAsIcon="1" r:id="rId4" imgW="914400" imgH="771480" progId="Hwp.Document.110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77800" y="80400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09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9670" y="7152303"/>
            <a:ext cx="36070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강의 관리</a:t>
            </a:r>
            <a:endParaRPr lang="ko-KR" altLang="en-US" sz="64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65654" y="6759787"/>
            <a:ext cx="5219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>
                <a:latin typeface="Adobe Garamond Pro Bold" panose="02020702060506020403" pitchFamily="18" charset="0"/>
              </a:rPr>
              <a:t>공지사항 </a:t>
            </a:r>
            <a:r>
              <a:rPr lang="ko-KR" altLang="en-US" sz="6400" b="1" dirty="0" smtClean="0">
                <a:latin typeface="Adobe Garamond Pro Bold" panose="02020702060506020403" pitchFamily="18" charset="0"/>
              </a:rPr>
              <a:t>관리</a:t>
            </a:r>
            <a:endParaRPr lang="en-US" altLang="ko-KR" sz="6400" b="1" dirty="0" smtClean="0">
              <a:latin typeface="Adobe Garamond Pro Bold" panose="02020702060506020403" pitchFamily="18" charset="0"/>
            </a:endParaRPr>
          </a:p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교재 관리</a:t>
            </a:r>
            <a:endParaRPr lang="en-US" altLang="ko-KR" sz="64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901062" y="5985794"/>
            <a:ext cx="341897" cy="27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25999" y="2117162"/>
            <a:ext cx="376541" cy="13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48200" y="6477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0602" y="4051617"/>
            <a:ext cx="467115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(no)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endDate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수정일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updateDate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smtClean="0"/>
              <a:t>조회수</a:t>
            </a:r>
            <a:r>
              <a:rPr lang="en-US" altLang="ko-KR" dirty="0" smtClean="0"/>
              <a:t>(hit)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420600" y="2954269"/>
            <a:ext cx="46711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항목의 </a:t>
            </a:r>
            <a:r>
              <a:rPr lang="ko-KR" altLang="en-US" dirty="0" err="1" smtClean="0"/>
              <a:t>메뉴선택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</a:t>
            </a:r>
            <a:endParaRPr lang="en-US" altLang="ko-KR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2420600" y="2511266"/>
            <a:ext cx="467115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2420602" y="3592564"/>
            <a:ext cx="46711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2420601" y="5869836"/>
            <a:ext cx="467115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12420601" y="6266846"/>
            <a:ext cx="467115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검색 결과 리스트 </a:t>
            </a:r>
            <a:r>
              <a:rPr lang="en-US" altLang="ko-KR" dirty="0" smtClean="0"/>
              <a:t>-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공지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상세보기</a:t>
            </a:r>
            <a:r>
              <a:rPr lang="en-US" altLang="ko-KR" dirty="0" smtClean="0"/>
              <a:t>-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공지 등록 폼 페이지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write.do :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1 2 3…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- list.do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9" y="1845496"/>
            <a:ext cx="8356606" cy="3510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5" y="5604535"/>
            <a:ext cx="8413373" cy="4426548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226420" y="2366240"/>
            <a:ext cx="498763" cy="382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0801" y="1405472"/>
            <a:ext cx="498763" cy="382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직선 화살표 연결선 5"/>
          <p:cNvCxnSpPr>
            <a:stCxn id="58" idx="2"/>
          </p:cNvCxnSpPr>
          <p:nvPr/>
        </p:nvCxnSpPr>
        <p:spPr>
          <a:xfrm flipH="1">
            <a:off x="2220801" y="1787857"/>
            <a:ext cx="249382" cy="65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7" idx="3"/>
          </p:cNvCxnSpPr>
          <p:nvPr/>
        </p:nvCxnSpPr>
        <p:spPr>
          <a:xfrm>
            <a:off x="725183" y="2557433"/>
            <a:ext cx="501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11395" y="32182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07540" y="225527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605538" y="225527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28724" y="224722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200261" y="226010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533106" y="224722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3940" y="3218215"/>
            <a:ext cx="7957929" cy="166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9536639" y="321346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536640" y="546972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9151140" y="5852110"/>
            <a:ext cx="385499" cy="175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7" idx="1"/>
          </p:cNvCxnSpPr>
          <p:nvPr/>
        </p:nvCxnSpPr>
        <p:spPr>
          <a:xfrm flipH="1">
            <a:off x="9031869" y="3404662"/>
            <a:ext cx="504770" cy="166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826540" y="945686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36417" y="149383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8" name="직선 화살표 연결선 17"/>
          <p:cNvCxnSpPr>
            <a:stCxn id="69" idx="1"/>
          </p:cNvCxnSpPr>
          <p:nvPr/>
        </p:nvCxnSpPr>
        <p:spPr>
          <a:xfrm flipH="1" flipV="1">
            <a:off x="1988340" y="9648059"/>
            <a:ext cx="8382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70" idx="2"/>
          </p:cNvCxnSpPr>
          <p:nvPr/>
        </p:nvCxnSpPr>
        <p:spPr>
          <a:xfrm flipH="1">
            <a:off x="2826540" y="1876223"/>
            <a:ext cx="459259" cy="562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282605" y="605450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공지 등록 버튼은 </a:t>
            </a:r>
            <a:endParaRPr lang="en-US" altLang="ko-KR" b="1" dirty="0" smtClean="0"/>
          </a:p>
          <a:p>
            <a:r>
              <a:rPr lang="ko-KR" altLang="en-US" b="1" dirty="0" smtClean="0"/>
              <a:t>관리자 로그인시에만 보인다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72" name="직사각형 71"/>
          <p:cNvSpPr/>
          <p:nvPr/>
        </p:nvSpPr>
        <p:spPr>
          <a:xfrm>
            <a:off x="251861" y="1419678"/>
            <a:ext cx="1447800" cy="4954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비회원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회원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2089" y="5138707"/>
            <a:ext cx="1447800" cy="4954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7" name="꺾인 연결선 76"/>
          <p:cNvCxnSpPr>
            <a:endCxn id="74" idx="1"/>
          </p:cNvCxnSpPr>
          <p:nvPr/>
        </p:nvCxnSpPr>
        <p:spPr>
          <a:xfrm>
            <a:off x="475801" y="1896652"/>
            <a:ext cx="450198" cy="2895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endCxn id="75" idx="1"/>
          </p:cNvCxnSpPr>
          <p:nvPr/>
        </p:nvCxnSpPr>
        <p:spPr>
          <a:xfrm rot="16200000" flipH="1">
            <a:off x="492835" y="5713463"/>
            <a:ext cx="487552" cy="3289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7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1342992" y="4321320"/>
            <a:ext cx="7051963" cy="39345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0852198" y="2697113"/>
            <a:ext cx="381000" cy="23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169861" y="2678449"/>
            <a:ext cx="381000" cy="23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8" y="2095500"/>
            <a:ext cx="10991850" cy="7029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38600" y="647700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상세보기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0602" y="4051617"/>
            <a:ext cx="467115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수정일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updateDate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조회수</a:t>
            </a:r>
            <a:r>
              <a:rPr lang="en-US" altLang="ko-KR" dirty="0" smtClean="0"/>
              <a:t>(hit)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endDate</a:t>
            </a:r>
            <a:r>
              <a:rPr lang="en-US" altLang="ko-KR" dirty="0" smtClean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420602" y="3592564"/>
            <a:ext cx="46711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2419790" y="5869836"/>
            <a:ext cx="48776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32" name="직사각형 31"/>
          <p:cNvSpPr/>
          <p:nvPr/>
        </p:nvSpPr>
        <p:spPr>
          <a:xfrm>
            <a:off x="1495391" y="284569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8184" y="616560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3392" y="3696599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47992" y="387404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04965" y="926554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95592" y="926554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직선 화살표 연결선 10"/>
          <p:cNvCxnSpPr>
            <a:stCxn id="32" idx="2"/>
          </p:cNvCxnSpPr>
          <p:nvPr/>
        </p:nvCxnSpPr>
        <p:spPr>
          <a:xfrm>
            <a:off x="1744773" y="3228081"/>
            <a:ext cx="249381" cy="277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5" idx="3"/>
          </p:cNvCxnSpPr>
          <p:nvPr/>
        </p:nvCxnSpPr>
        <p:spPr>
          <a:xfrm>
            <a:off x="1232155" y="3887792"/>
            <a:ext cx="225137" cy="102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36" idx="1"/>
          </p:cNvCxnSpPr>
          <p:nvPr/>
        </p:nvCxnSpPr>
        <p:spPr>
          <a:xfrm rot="10800000">
            <a:off x="2998610" y="3990082"/>
            <a:ext cx="249382" cy="751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7" idx="0"/>
          </p:cNvCxnSpPr>
          <p:nvPr/>
        </p:nvCxnSpPr>
        <p:spPr>
          <a:xfrm flipV="1">
            <a:off x="2154347" y="8883161"/>
            <a:ext cx="26845" cy="38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0" idx="0"/>
          </p:cNvCxnSpPr>
          <p:nvPr/>
        </p:nvCxnSpPr>
        <p:spPr>
          <a:xfrm flipV="1">
            <a:off x="3344974" y="8883161"/>
            <a:ext cx="249381" cy="38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896192" y="244527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896192" y="300840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96192" y="355655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419790" y="6341417"/>
            <a:ext cx="487761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리스트 페이지 이동 </a:t>
            </a:r>
            <a:r>
              <a:rPr lang="en-US" altLang="ko-KR" dirty="0" smtClean="0"/>
              <a:t>– list.do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공지사항 수정 폼 페이지 </a:t>
            </a:r>
            <a:r>
              <a:rPr lang="en-US" altLang="ko-KR" dirty="0" smtClean="0"/>
              <a:t>– update.do: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삭제 처리 </a:t>
            </a:r>
            <a:r>
              <a:rPr lang="en-US" altLang="ko-KR" dirty="0" smtClean="0"/>
              <a:t>– delete.do</a:t>
            </a:r>
          </a:p>
        </p:txBody>
      </p:sp>
      <p:cxnSp>
        <p:nvCxnSpPr>
          <p:cNvPr id="46" name="직선 화살표 연결선 45"/>
          <p:cNvCxnSpPr>
            <a:stCxn id="59" idx="3"/>
          </p:cNvCxnSpPr>
          <p:nvPr/>
        </p:nvCxnSpPr>
        <p:spPr>
          <a:xfrm>
            <a:off x="8394955" y="2636463"/>
            <a:ext cx="872837" cy="133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60" idx="3"/>
            <a:endCxn id="47" idx="2"/>
          </p:cNvCxnSpPr>
          <p:nvPr/>
        </p:nvCxnSpPr>
        <p:spPr>
          <a:xfrm flipV="1">
            <a:off x="8394955" y="2917362"/>
            <a:ext cx="1965406" cy="2822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71" idx="3"/>
            <a:endCxn id="73" idx="2"/>
          </p:cNvCxnSpPr>
          <p:nvPr/>
        </p:nvCxnSpPr>
        <p:spPr>
          <a:xfrm flipV="1">
            <a:off x="8394955" y="2936026"/>
            <a:ext cx="2647743" cy="8117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9953593" y="2560412"/>
            <a:ext cx="1371600" cy="498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248114" y="4595956"/>
            <a:ext cx="28873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 로그인시에는</a:t>
            </a:r>
            <a:endParaRPr lang="en-US" altLang="ko-KR" b="1" dirty="0" smtClean="0"/>
          </a:p>
          <a:p>
            <a:r>
              <a:rPr lang="ko-KR" altLang="en-US" b="1" dirty="0" smtClean="0"/>
              <a:t>수정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 버튼이 안보임</a:t>
            </a:r>
            <a:endParaRPr lang="ko-KR" altLang="en-US" b="1" dirty="0"/>
          </a:p>
        </p:txBody>
      </p:sp>
      <p:cxnSp>
        <p:nvCxnSpPr>
          <p:cNvPr id="55" name="꺾인 연결선 54"/>
          <p:cNvCxnSpPr>
            <a:stCxn id="53" idx="0"/>
            <a:endCxn id="52" idx="2"/>
          </p:cNvCxnSpPr>
          <p:nvPr/>
        </p:nvCxnSpPr>
        <p:spPr>
          <a:xfrm rot="16200000" flipV="1">
            <a:off x="9896849" y="3801026"/>
            <a:ext cx="1537475" cy="523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왼쪽 중괄호 78"/>
          <p:cNvSpPr/>
          <p:nvPr/>
        </p:nvSpPr>
        <p:spPr>
          <a:xfrm>
            <a:off x="982772" y="4457700"/>
            <a:ext cx="360220" cy="37981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48" y="2278039"/>
            <a:ext cx="8181975" cy="6067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38600" y="647700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등록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649200" y="3452903"/>
            <a:ext cx="530433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endDate</a:t>
            </a:r>
            <a:r>
              <a:rPr lang="en-US" altLang="ko-KR" dirty="0" smtClean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649200" y="3009900"/>
            <a:ext cx="530433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12649200" y="4682426"/>
            <a:ext cx="530433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12649200" y="5079436"/>
            <a:ext cx="530433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등록 처리 </a:t>
            </a:r>
            <a:r>
              <a:rPr lang="en-US" altLang="ko-KR" dirty="0" smtClean="0"/>
              <a:t>– write.do : post -&gt;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reset -&gt; write.do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L3 : </a:t>
            </a:r>
            <a:r>
              <a:rPr lang="ko-KR" altLang="en-US" dirty="0"/>
              <a:t>취소 </a:t>
            </a:r>
            <a:r>
              <a:rPr lang="en-US" altLang="ko-KR" dirty="0"/>
              <a:t>– </a:t>
            </a:r>
            <a:r>
              <a:rPr lang="en-US" altLang="ko-KR" dirty="0" err="1"/>
              <a:t>history.back</a:t>
            </a:r>
            <a:r>
              <a:rPr lang="en-US" altLang="ko-KR" dirty="0"/>
              <a:t> -&gt; </a:t>
            </a:r>
            <a:r>
              <a:rPr lang="en-US" altLang="ko-KR" dirty="0" smtClean="0"/>
              <a:t>list.do</a:t>
            </a:r>
            <a:endParaRPr lang="en-US" altLang="ko-KR" dirty="0"/>
          </a:p>
        </p:txBody>
      </p:sp>
      <p:sp>
        <p:nvSpPr>
          <p:cNvPr id="48" name="직사각형 47"/>
          <p:cNvSpPr/>
          <p:nvPr/>
        </p:nvSpPr>
        <p:spPr>
          <a:xfrm>
            <a:off x="4165722" y="811652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103418" y="3435553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11769" y="422467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03061" y="640164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11769" y="719076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49048" y="811512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82396" y="8114954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1" y="2257771"/>
            <a:ext cx="5591175" cy="6048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38600" y="647700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649200" y="3452903"/>
            <a:ext cx="530433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endDate</a:t>
            </a:r>
            <a:r>
              <a:rPr lang="en-US" altLang="ko-KR" dirty="0" smtClean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649200" y="3009900"/>
            <a:ext cx="530433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12649200" y="4682426"/>
            <a:ext cx="530433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12649200" y="5079436"/>
            <a:ext cx="530433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등록 처리 </a:t>
            </a:r>
            <a:r>
              <a:rPr lang="en-US" altLang="ko-KR" dirty="0" smtClean="0"/>
              <a:t>– update.do : post -&gt;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reset -&gt; update.do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L3 : </a:t>
            </a:r>
            <a:r>
              <a:rPr lang="ko-KR" altLang="en-US" dirty="0"/>
              <a:t>취소 </a:t>
            </a:r>
            <a:r>
              <a:rPr lang="en-US" altLang="ko-KR" dirty="0"/>
              <a:t>– </a:t>
            </a:r>
            <a:r>
              <a:rPr lang="en-US" altLang="ko-KR" dirty="0" err="1"/>
              <a:t>history.back</a:t>
            </a:r>
            <a:r>
              <a:rPr lang="en-US" altLang="ko-KR" dirty="0"/>
              <a:t> -&gt; </a:t>
            </a:r>
            <a:r>
              <a:rPr lang="en-US" altLang="ko-KR" dirty="0" smtClean="0"/>
              <a:t>view.do</a:t>
            </a:r>
            <a:endParaRPr lang="en-US" altLang="ko-KR" dirty="0"/>
          </a:p>
        </p:txBody>
      </p:sp>
      <p:sp>
        <p:nvSpPr>
          <p:cNvPr id="48" name="직사각형 47"/>
          <p:cNvSpPr/>
          <p:nvPr/>
        </p:nvSpPr>
        <p:spPr>
          <a:xfrm>
            <a:off x="7421995" y="742950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47811" y="342818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32153" y="4161351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16340" y="600360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47811" y="667767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05800" y="742950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56418" y="244542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81163" y="647700"/>
            <a:ext cx="592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2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요구사항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673429"/>
              </p:ext>
            </p:extLst>
          </p:nvPr>
        </p:nvGraphicFramePr>
        <p:xfrm>
          <a:off x="1295400" y="1485901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996802"/>
              </p:ext>
            </p:extLst>
          </p:nvPr>
        </p:nvGraphicFramePr>
        <p:xfrm>
          <a:off x="1295400" y="24765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15605"/>
              </p:ext>
            </p:extLst>
          </p:nvPr>
        </p:nvGraphicFramePr>
        <p:xfrm>
          <a:off x="1295400" y="45339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13802"/>
              </p:ext>
            </p:extLst>
          </p:nvPr>
        </p:nvGraphicFramePr>
        <p:xfrm>
          <a:off x="1295400" y="350246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13382"/>
              </p:ext>
            </p:extLst>
          </p:nvPr>
        </p:nvGraphicFramePr>
        <p:xfrm>
          <a:off x="1295400" y="65151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31987"/>
              </p:ext>
            </p:extLst>
          </p:nvPr>
        </p:nvGraphicFramePr>
        <p:xfrm>
          <a:off x="1295400" y="55245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676400" y="1713469"/>
            <a:ext cx="281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회원 관리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45715"/>
              </p:ext>
            </p:extLst>
          </p:nvPr>
        </p:nvGraphicFramePr>
        <p:xfrm>
          <a:off x="1295400" y="75057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23571" y="2652265"/>
            <a:ext cx="281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교재 관리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98286"/>
              </p:ext>
            </p:extLst>
          </p:nvPr>
        </p:nvGraphicFramePr>
        <p:xfrm>
          <a:off x="1292737" y="8496300"/>
          <a:ext cx="15697200" cy="9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14323614"/>
                    </a:ext>
                  </a:extLst>
                </a:gridCol>
                <a:gridCol w="12954000">
                  <a:extLst>
                    <a:ext uri="{9D8B030D-6E8A-4147-A177-3AD203B41FA5}">
                      <a16:colId xmlns:a16="http://schemas.microsoft.com/office/drawing/2014/main" val="70850735"/>
                    </a:ext>
                  </a:extLst>
                </a:gridCol>
              </a:tblGrid>
              <a:tr h="9552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301389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676400" y="3662512"/>
            <a:ext cx="281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교재 결제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5514" y="4682981"/>
            <a:ext cx="266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강의 관리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5514" y="5699961"/>
            <a:ext cx="266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강의 결제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51000" y="6703575"/>
            <a:ext cx="266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장바구니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6523" y="7690141"/>
            <a:ext cx="266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멘토링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65514" y="8655659"/>
            <a:ext cx="266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공지사항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91000" y="4724618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로그인 유무에 따라 장바구니</a:t>
            </a:r>
            <a:r>
              <a:rPr lang="en-US" altLang="ko-KR" sz="3200" dirty="0" smtClean="0">
                <a:latin typeface="Adobe Garamond Pro Bold" panose="02020702060506020403" pitchFamily="18" charset="0"/>
              </a:rPr>
              <a:t>/</a:t>
            </a:r>
            <a:r>
              <a:rPr lang="ko-KR" altLang="en-US" sz="3200" dirty="0" smtClean="0">
                <a:latin typeface="Adobe Garamond Pro Bold" panose="02020702060506020403" pitchFamily="18" charset="0"/>
              </a:rPr>
              <a:t>구매 버튼 표시 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91000" y="5709733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강의 결제 후 수강 평 작성 가능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91000" y="7689331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대화방 클릭 시 메시지 모두 읽음 처리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2674748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교재 정보에서 해당 교재로 진행중인 강의 표시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1886" y="1685333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회원은 회원정보와 비밀번호를 변경 가능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91000" y="8679931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관리자 외에는 현재 공지만 열람 가능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91000" y="6698731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교재와 강의를 원하는 수량만큼 한번에 결제 가능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000" y="3674648"/>
            <a:ext cx="1257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dobe Garamond Pro Bold" panose="02020702060506020403" pitchFamily="18" charset="0"/>
              </a:rPr>
              <a:t>배송완료 상태인 교재에 한해 리뷰 작성 가능</a:t>
            </a:r>
            <a:endParaRPr lang="ko-KR" altLang="en-US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1898938" y="5240291"/>
            <a:ext cx="310862" cy="202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05344" y="5220638"/>
            <a:ext cx="809625" cy="22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1005" y="4980321"/>
            <a:ext cx="311651" cy="22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98938" y="4888872"/>
            <a:ext cx="310862" cy="297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08193" y="2226994"/>
            <a:ext cx="173182" cy="137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11991975" cy="52435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958013"/>
            <a:ext cx="11382375" cy="2549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728740" y="5684804"/>
            <a:ext cx="467115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(filename)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err="1" smtClean="0"/>
              <a:t>교재명</a:t>
            </a:r>
            <a:r>
              <a:rPr lang="en-US" altLang="ko-KR" dirty="0" smtClean="0"/>
              <a:t>(bookName)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err="1" smtClean="0"/>
              <a:t>교재영역</a:t>
            </a:r>
            <a:r>
              <a:rPr lang="en-US" altLang="ko-KR" dirty="0" smtClean="0"/>
              <a:t>(bookDiv)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발행일</a:t>
            </a:r>
            <a:r>
              <a:rPr lang="en-US" altLang="ko-KR" dirty="0" smtClean="0"/>
              <a:t>(pubDate)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(status)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728738" y="4559239"/>
            <a:ext cx="46711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검색 항목의 </a:t>
            </a:r>
            <a:r>
              <a:rPr lang="ko-KR" altLang="en-US" dirty="0" err="1" smtClean="0"/>
              <a:t>메뉴선택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검색 단어 입력 </a:t>
            </a:r>
            <a:endParaRPr lang="en-US" altLang="ko-KR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1728738" y="4116236"/>
            <a:ext cx="467115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1728740" y="5225751"/>
            <a:ext cx="46711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728739" y="7503023"/>
            <a:ext cx="467115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11728739" y="7900033"/>
            <a:ext cx="4293932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검색 결과 리스트 </a:t>
            </a:r>
            <a:r>
              <a:rPr lang="en-US" altLang="ko-KR" dirty="0" smtClean="0"/>
              <a:t>-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영역별 리스트 </a:t>
            </a:r>
            <a:r>
              <a:rPr lang="en-US" altLang="ko-KR" dirty="0" smtClean="0"/>
              <a:t>-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교재 등록 폼 페이지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write.do :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교재 상세보기 페이지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L5 :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1 2 3…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- list.do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00175" y="184460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57200" y="184460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35189" y="180419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94206" y="227614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229975" y="215033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16699" y="2495888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88549" y="9408154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7200" y="2477885"/>
            <a:ext cx="2162175" cy="32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63" idx="0"/>
            <a:endCxn id="5" idx="0"/>
          </p:cNvCxnSpPr>
          <p:nvPr/>
        </p:nvCxnSpPr>
        <p:spPr>
          <a:xfrm rot="16200000" flipH="1" flipV="1">
            <a:off x="3328276" y="1770698"/>
            <a:ext cx="422804" cy="489787"/>
          </a:xfrm>
          <a:prstGeom prst="bentConnector3">
            <a:avLst>
              <a:gd name="adj1" fmla="val -540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038600" y="647700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39575" y="250241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관리자 로그인시에만 </a:t>
            </a:r>
            <a:r>
              <a:rPr lang="ko-KR" altLang="en-US" b="1" dirty="0" err="1" smtClean="0"/>
              <a:t>등록버튼이</a:t>
            </a:r>
            <a:r>
              <a:rPr lang="ko-KR" altLang="en-US" b="1" dirty="0" smtClean="0"/>
              <a:t> 보임</a:t>
            </a:r>
            <a:endParaRPr lang="ko-KR" altLang="en-US" b="1" dirty="0"/>
          </a:p>
        </p:txBody>
      </p:sp>
      <p:sp>
        <p:nvSpPr>
          <p:cNvPr id="69" name="직사각형 68"/>
          <p:cNvSpPr/>
          <p:nvPr/>
        </p:nvSpPr>
        <p:spPr>
          <a:xfrm>
            <a:off x="793373" y="303458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89786" y="545746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369993" y="459793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34999" y="497757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06581" y="419742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349545" y="546701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꺾인 연결선 10"/>
          <p:cNvCxnSpPr>
            <a:stCxn id="71" idx="1"/>
            <a:endCxn id="9" idx="0"/>
          </p:cNvCxnSpPr>
          <p:nvPr/>
        </p:nvCxnSpPr>
        <p:spPr>
          <a:xfrm rot="10800000" flipV="1">
            <a:off x="2054369" y="4789128"/>
            <a:ext cx="315624" cy="9974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2" idx="1"/>
          </p:cNvCxnSpPr>
          <p:nvPr/>
        </p:nvCxnSpPr>
        <p:spPr>
          <a:xfrm flipH="1" flipV="1">
            <a:off x="2369993" y="5091793"/>
            <a:ext cx="565006" cy="76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3" idx="3"/>
          </p:cNvCxnSpPr>
          <p:nvPr/>
        </p:nvCxnSpPr>
        <p:spPr>
          <a:xfrm flipV="1">
            <a:off x="1205344" y="4388612"/>
            <a:ext cx="2014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0" idx="3"/>
            <a:endCxn id="19" idx="2"/>
          </p:cNvCxnSpPr>
          <p:nvPr/>
        </p:nvCxnSpPr>
        <p:spPr>
          <a:xfrm flipV="1">
            <a:off x="1288549" y="5442398"/>
            <a:ext cx="321608" cy="20626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74" idx="1"/>
            <a:endCxn id="77" idx="2"/>
          </p:cNvCxnSpPr>
          <p:nvPr/>
        </p:nvCxnSpPr>
        <p:spPr>
          <a:xfrm rot="10800000">
            <a:off x="2054369" y="5442399"/>
            <a:ext cx="295176" cy="2158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148387" y="2871201"/>
            <a:ext cx="2538413" cy="2909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꺾인 연결선 85"/>
          <p:cNvCxnSpPr>
            <a:stCxn id="64" idx="3"/>
            <a:endCxn id="84" idx="0"/>
          </p:cNvCxnSpPr>
          <p:nvPr/>
        </p:nvCxnSpPr>
        <p:spPr>
          <a:xfrm>
            <a:off x="6092969" y="2467341"/>
            <a:ext cx="1324625" cy="4038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66" idx="1"/>
          </p:cNvCxnSpPr>
          <p:nvPr/>
        </p:nvCxnSpPr>
        <p:spPr>
          <a:xfrm flipH="1" flipV="1">
            <a:off x="2652496" y="2636642"/>
            <a:ext cx="264203" cy="50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934073" y="3523965"/>
            <a:ext cx="215245" cy="191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66628" y="3046663"/>
            <a:ext cx="245907" cy="191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27711" y="3280053"/>
            <a:ext cx="366817" cy="1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7711" y="2842522"/>
            <a:ext cx="435016" cy="191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831919" y="2525148"/>
            <a:ext cx="173181" cy="25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410752" y="2538201"/>
            <a:ext cx="226851" cy="34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39400" y="2523839"/>
            <a:ext cx="173181" cy="25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27711" y="2498968"/>
            <a:ext cx="228600" cy="13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27711" y="2288434"/>
            <a:ext cx="228600" cy="151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752892" y="6615542"/>
            <a:ext cx="249382" cy="265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682390" y="6886941"/>
            <a:ext cx="523863" cy="7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4306313" y="7002188"/>
            <a:ext cx="352252" cy="13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flipV="1">
            <a:off x="4151237" y="7248076"/>
            <a:ext cx="4063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28201" y="8656913"/>
            <a:ext cx="1181071" cy="263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869178"/>
            <a:ext cx="6321070" cy="80658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53000" y="620954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5 - 3.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상세보기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60108" y="1977623"/>
            <a:ext cx="4435836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(filename)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err="1" smtClean="0"/>
              <a:t>교재명</a:t>
            </a:r>
            <a:r>
              <a:rPr lang="en-US" altLang="ko-KR" dirty="0" smtClean="0"/>
              <a:t>(bookName)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smtClean="0"/>
              <a:t>상태</a:t>
            </a:r>
            <a:r>
              <a:rPr lang="en-US" altLang="ko-KR" dirty="0"/>
              <a:t>(status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err="1"/>
              <a:t>교재영역</a:t>
            </a:r>
            <a:r>
              <a:rPr lang="en-US" altLang="ko-KR" dirty="0"/>
              <a:t>(bookDiv)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/>
              <a:t>발행일</a:t>
            </a:r>
            <a:r>
              <a:rPr lang="en-US" altLang="ko-KR" dirty="0"/>
              <a:t>(pubDate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/>
              <a:t>출판사</a:t>
            </a:r>
            <a:r>
              <a:rPr lang="en-US" altLang="ko-KR" dirty="0"/>
              <a:t>(publisher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/>
              <a:t>가격</a:t>
            </a:r>
            <a:r>
              <a:rPr lang="en-US" altLang="ko-KR" dirty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err="1" smtClean="0"/>
              <a:t>책소개</a:t>
            </a:r>
            <a:r>
              <a:rPr lang="en-US" altLang="ko-KR" dirty="0"/>
              <a:t>(bookIntroduce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err="1" smtClean="0"/>
              <a:t>강의사진</a:t>
            </a:r>
            <a:r>
              <a:rPr lang="en-US" altLang="ko-KR" dirty="0" smtClean="0"/>
              <a:t>(image)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err="1" smtClean="0"/>
              <a:t>강의명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D11 :  </a:t>
            </a:r>
            <a:r>
              <a:rPr lang="ko-KR" altLang="en-US" dirty="0" smtClean="0"/>
              <a:t>강사</a:t>
            </a:r>
            <a:r>
              <a:rPr lang="en-US" altLang="ko-KR" dirty="0" smtClean="0"/>
              <a:t>(teacher)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D12 : 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D13 : 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endDate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D14 :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(id)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D15 :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(score)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D16 :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(content)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326194" y="6501741"/>
            <a:ext cx="446975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11326194" y="6881393"/>
            <a:ext cx="446975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/>
              <a:t>교재 수정 폼 페이지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update.do :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/>
              <a:t>품절 처리 </a:t>
            </a:r>
            <a:r>
              <a:rPr lang="en-US" altLang="ko-KR" dirty="0"/>
              <a:t>– </a:t>
            </a:r>
            <a:r>
              <a:rPr lang="en-US" altLang="ko-KR" dirty="0" smtClean="0"/>
              <a:t>delete.do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리스트 이동 </a:t>
            </a:r>
            <a:r>
              <a:rPr lang="en-US" altLang="ko-KR" dirty="0" smtClean="0"/>
              <a:t>–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담기 처리 </a:t>
            </a:r>
            <a:r>
              <a:rPr lang="en-US" altLang="ko-KR" dirty="0" smtClean="0"/>
              <a:t>– (cart) add.do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L5 : </a:t>
            </a:r>
            <a:r>
              <a:rPr lang="ko-KR" altLang="en-US" dirty="0" smtClean="0"/>
              <a:t>주문 처리 </a:t>
            </a:r>
            <a:r>
              <a:rPr lang="en-US" altLang="ko-KR" dirty="0" smtClean="0"/>
              <a:t>– (order) buy.do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L6 : </a:t>
            </a:r>
            <a:r>
              <a:rPr lang="ko-KR" altLang="en-US" dirty="0" err="1" smtClean="0"/>
              <a:t>리뷰위치로</a:t>
            </a:r>
            <a:r>
              <a:rPr lang="ko-KR" altLang="en-US" dirty="0" smtClean="0"/>
              <a:t> 이동 </a:t>
            </a:r>
            <a:r>
              <a:rPr lang="en-US" altLang="ko-KR" dirty="0" smtClean="0"/>
              <a:t>–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L7 : </a:t>
            </a:r>
            <a:r>
              <a:rPr lang="ko-KR" altLang="en-US" dirty="0" err="1" smtClean="0"/>
              <a:t>관련강의로</a:t>
            </a:r>
            <a:r>
              <a:rPr lang="ko-KR" altLang="en-US" dirty="0" smtClean="0"/>
              <a:t> 이동 </a:t>
            </a:r>
            <a:r>
              <a:rPr lang="en-US" altLang="ko-KR" dirty="0" smtClean="0"/>
              <a:t>– (course)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L8 : </a:t>
            </a:r>
            <a:r>
              <a:rPr lang="ko-KR" altLang="en-US" dirty="0"/>
              <a:t>리뷰 등록 </a:t>
            </a:r>
            <a:r>
              <a:rPr lang="en-US" altLang="ko-KR" dirty="0"/>
              <a:t>–(review) write.do :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L9 : </a:t>
            </a:r>
            <a:r>
              <a:rPr lang="ko-KR" altLang="en-US" dirty="0" smtClean="0"/>
              <a:t>리뷰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en-US" altLang="ko-KR" dirty="0"/>
              <a:t>–  (review) </a:t>
            </a:r>
            <a:r>
              <a:rPr lang="en-US" altLang="ko-KR" dirty="0" smtClean="0"/>
              <a:t>list.do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L10 : </a:t>
            </a:r>
            <a:r>
              <a:rPr lang="ko-KR" altLang="en-US" dirty="0" err="1" smtClean="0"/>
              <a:t>맨위로</a:t>
            </a:r>
            <a:r>
              <a:rPr lang="ko-KR" altLang="en-US" dirty="0" smtClean="0"/>
              <a:t> 이동 </a:t>
            </a:r>
            <a:r>
              <a:rPr lang="en-US" altLang="ko-KR" dirty="0" smtClean="0"/>
              <a:t>– view.do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340808" y="1556965"/>
            <a:ext cx="4455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출력 데이터</a:t>
            </a:r>
            <a:endParaRPr lang="ko-KR" altLang="en-US" sz="2400" dirty="0"/>
          </a:p>
        </p:txBody>
      </p:sp>
      <p:sp>
        <p:nvSpPr>
          <p:cNvPr id="52" name="직사각형 51"/>
          <p:cNvSpPr/>
          <p:nvPr/>
        </p:nvSpPr>
        <p:spPr>
          <a:xfrm>
            <a:off x="6856311" y="1498873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465911" y="1498873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044772" y="150296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3511" y="265133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80923" y="180218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780922" y="225458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80922" y="269245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55279" y="295024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80922" y="3159239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964674" y="352396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25401" y="484977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318050" y="545274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621755" y="6410375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631609" y="150296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282159" y="580032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201019" y="2427019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41089" y="9364847"/>
            <a:ext cx="610148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087295" y="6638032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18960" y="6865691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72538" y="7120544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48502" y="7828481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882912" y="8064572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897090" y="7584249"/>
            <a:ext cx="630382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1199" y="858461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" name="꺾인 연결선 6"/>
          <p:cNvCxnSpPr>
            <a:stCxn id="56" idx="3"/>
            <a:endCxn id="5" idx="0"/>
          </p:cNvCxnSpPr>
          <p:nvPr/>
        </p:nvCxnSpPr>
        <p:spPr>
          <a:xfrm>
            <a:off x="6279686" y="1993374"/>
            <a:ext cx="462325" cy="2950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52" idx="2"/>
            <a:endCxn id="8" idx="0"/>
          </p:cNvCxnSpPr>
          <p:nvPr/>
        </p:nvCxnSpPr>
        <p:spPr>
          <a:xfrm rot="16200000" flipH="1">
            <a:off x="6794552" y="2192399"/>
            <a:ext cx="642581" cy="202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3" idx="2"/>
            <a:endCxn id="80" idx="0"/>
          </p:cNvCxnSpPr>
          <p:nvPr/>
        </p:nvCxnSpPr>
        <p:spPr>
          <a:xfrm rot="5400000">
            <a:off x="7291265" y="2114172"/>
            <a:ext cx="656943" cy="19111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4" idx="2"/>
            <a:endCxn id="81" idx="0"/>
          </p:cNvCxnSpPr>
          <p:nvPr/>
        </p:nvCxnSpPr>
        <p:spPr>
          <a:xfrm flipH="1">
            <a:off x="7918510" y="1885352"/>
            <a:ext cx="375644" cy="639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6298985" y="2439528"/>
            <a:ext cx="301217" cy="1439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8" idx="3"/>
            <a:endCxn id="18" idx="1"/>
          </p:cNvCxnSpPr>
          <p:nvPr/>
        </p:nvCxnSpPr>
        <p:spPr>
          <a:xfrm>
            <a:off x="6279685" y="2883645"/>
            <a:ext cx="348026" cy="544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59" idx="1"/>
          </p:cNvCxnSpPr>
          <p:nvPr/>
        </p:nvCxnSpPr>
        <p:spPr>
          <a:xfrm flipH="1" flipV="1">
            <a:off x="7612535" y="3129647"/>
            <a:ext cx="342744" cy="1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0" idx="3"/>
            <a:endCxn id="20" idx="1"/>
          </p:cNvCxnSpPr>
          <p:nvPr/>
        </p:nvCxnSpPr>
        <p:spPr>
          <a:xfrm>
            <a:off x="6279685" y="3350432"/>
            <a:ext cx="348026" cy="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61" idx="1"/>
          </p:cNvCxnSpPr>
          <p:nvPr/>
        </p:nvCxnSpPr>
        <p:spPr>
          <a:xfrm flipH="1" flipV="1">
            <a:off x="7149318" y="3598229"/>
            <a:ext cx="815356" cy="11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왼쪽 중괄호 90"/>
          <p:cNvSpPr/>
          <p:nvPr/>
        </p:nvSpPr>
        <p:spPr>
          <a:xfrm>
            <a:off x="3521570" y="4843034"/>
            <a:ext cx="106631" cy="4171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64" idx="3"/>
          </p:cNvCxnSpPr>
          <p:nvPr/>
        </p:nvCxnSpPr>
        <p:spPr>
          <a:xfrm>
            <a:off x="3252137" y="6601568"/>
            <a:ext cx="500755" cy="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74" idx="3"/>
            <a:endCxn id="96" idx="1"/>
          </p:cNvCxnSpPr>
          <p:nvPr/>
        </p:nvCxnSpPr>
        <p:spPr>
          <a:xfrm flipV="1">
            <a:off x="3249342" y="6923407"/>
            <a:ext cx="433048" cy="1334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3" idx="1"/>
            <a:endCxn id="99" idx="3"/>
          </p:cNvCxnSpPr>
          <p:nvPr/>
        </p:nvCxnSpPr>
        <p:spPr>
          <a:xfrm rot="10800000" flipV="1">
            <a:off x="4658565" y="6829225"/>
            <a:ext cx="428730" cy="2391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75" idx="1"/>
          </p:cNvCxnSpPr>
          <p:nvPr/>
        </p:nvCxnSpPr>
        <p:spPr>
          <a:xfrm rot="10800000">
            <a:off x="4748502" y="7189297"/>
            <a:ext cx="324036" cy="12244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8" idx="3"/>
          </p:cNvCxnSpPr>
          <p:nvPr/>
        </p:nvCxnSpPr>
        <p:spPr>
          <a:xfrm>
            <a:off x="3527472" y="7775442"/>
            <a:ext cx="289341" cy="5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76" idx="1"/>
          </p:cNvCxnSpPr>
          <p:nvPr/>
        </p:nvCxnSpPr>
        <p:spPr>
          <a:xfrm flipH="1">
            <a:off x="4354395" y="8019674"/>
            <a:ext cx="394107" cy="191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3541089" y="8255764"/>
            <a:ext cx="428651" cy="1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79" idx="1"/>
            <a:endCxn id="112" idx="3"/>
          </p:cNvCxnSpPr>
          <p:nvPr/>
        </p:nvCxnSpPr>
        <p:spPr>
          <a:xfrm flipH="1">
            <a:off x="4809272" y="8775804"/>
            <a:ext cx="251927" cy="12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8247204" y="1881257"/>
            <a:ext cx="633786" cy="630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71" idx="1"/>
          </p:cNvCxnSpPr>
          <p:nvPr/>
        </p:nvCxnSpPr>
        <p:spPr>
          <a:xfrm flipH="1" flipV="1">
            <a:off x="8638761" y="2618211"/>
            <a:ext cx="5622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7370354" y="409109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9001926" y="718929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104900"/>
            <a:ext cx="8210550" cy="8553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구현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등록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51960" y="194310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72837" y="280311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45031" y="364131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79668" y="450132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01644" y="536620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1644" y="619020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63300" y="6823013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1737" y="948627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371600" y="9467157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51874" y="949950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074432" y="3765070"/>
            <a:ext cx="5304337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err="1"/>
              <a:t>교재이름</a:t>
            </a:r>
            <a:r>
              <a:rPr lang="en-US" altLang="ko-KR" dirty="0"/>
              <a:t>(bookName)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/>
              <a:t>파일이름</a:t>
            </a:r>
            <a:r>
              <a:rPr lang="en-US" altLang="ko-KR" dirty="0"/>
              <a:t>(filename)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err="1" smtClean="0"/>
              <a:t>교재소개</a:t>
            </a:r>
            <a:r>
              <a:rPr lang="en-US" altLang="ko-KR" dirty="0"/>
              <a:t>(</a:t>
            </a:r>
            <a:r>
              <a:rPr lang="en-US" altLang="ko-KR" dirty="0" smtClean="0"/>
              <a:t>bookIntroduce)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err="1"/>
              <a:t>교재영역</a:t>
            </a:r>
            <a:r>
              <a:rPr lang="en-US" altLang="ko-KR" dirty="0"/>
              <a:t>(bookDiv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출판사</a:t>
            </a:r>
            <a:r>
              <a:rPr lang="en-US" altLang="ko-KR" dirty="0" smtClean="0"/>
              <a:t>(publisher)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(quantity)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(status)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/>
              <a:t>발행일</a:t>
            </a:r>
            <a:r>
              <a:rPr lang="en-US" altLang="ko-KR" dirty="0"/>
              <a:t>(pubDate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/>
              <a:t>가격</a:t>
            </a:r>
            <a:r>
              <a:rPr lang="en-US" altLang="ko-KR" dirty="0"/>
              <a:t>(price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5" name="TextBox 64"/>
          <p:cNvSpPr txBox="1"/>
          <p:nvPr/>
        </p:nvSpPr>
        <p:spPr>
          <a:xfrm>
            <a:off x="9074432" y="3322067"/>
            <a:ext cx="530433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9074432" y="6905000"/>
            <a:ext cx="530433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9074432" y="7302010"/>
            <a:ext cx="530433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등록 처리 </a:t>
            </a:r>
            <a:r>
              <a:rPr lang="en-US" altLang="ko-KR" dirty="0" smtClean="0"/>
              <a:t>– write.do : post -&gt; list.do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reset -&gt; write.do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 -&gt; view.do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812632" y="7733085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1644" y="8520595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92" y="7044916"/>
            <a:ext cx="5724525" cy="2867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863697"/>
            <a:ext cx="7586221" cy="77788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화면 설계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8482" y="255875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8483" y="325320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8576" y="4134638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8482" y="575310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8574" y="644755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1037" y="725959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29175" y="2319111"/>
            <a:ext cx="5644559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 : </a:t>
            </a:r>
            <a:r>
              <a:rPr lang="ko-KR" altLang="en-US" dirty="0" err="1" smtClean="0"/>
              <a:t>교재영역</a:t>
            </a:r>
            <a:r>
              <a:rPr lang="en-US" altLang="ko-KR" dirty="0" smtClean="0"/>
              <a:t>(bookDiv)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err="1" smtClean="0"/>
              <a:t>교재이름</a:t>
            </a:r>
            <a:r>
              <a:rPr lang="en-US" altLang="ko-KR" dirty="0" smtClean="0"/>
              <a:t>(bookName)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err="1"/>
              <a:t>교재소개</a:t>
            </a:r>
            <a:r>
              <a:rPr lang="en-US" altLang="ko-KR" dirty="0"/>
              <a:t>(bookIntroduce)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/>
              <a:t>출판사</a:t>
            </a:r>
            <a:r>
              <a:rPr lang="en-US" altLang="ko-KR" dirty="0"/>
              <a:t>(publisher)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발행일</a:t>
            </a:r>
            <a:r>
              <a:rPr lang="en-US" altLang="ko-KR" dirty="0" smtClean="0"/>
              <a:t>(pubDate)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재고</a:t>
            </a:r>
            <a:r>
              <a:rPr lang="en-US" altLang="ko-KR" dirty="0" smtClean="0"/>
              <a:t>(quantity)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(filename)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29176" y="4880926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링크</a:t>
            </a:r>
            <a:endParaRPr lang="ko-KR" alt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9129177" y="5332800"/>
            <a:ext cx="564455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L1 : </a:t>
            </a:r>
            <a:r>
              <a:rPr lang="ko-KR" altLang="en-US" dirty="0" smtClean="0"/>
              <a:t>교재 수정 처리 </a:t>
            </a:r>
            <a:r>
              <a:rPr lang="en-US" altLang="ko-KR" dirty="0" smtClean="0"/>
              <a:t>– update.do : post -&gt;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err="1" smtClean="0"/>
              <a:t>새로입력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 </a:t>
            </a:r>
            <a:r>
              <a:rPr lang="en-US" altLang="ko-KR" dirty="0"/>
              <a:t>-&gt; view.do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L4 : </a:t>
            </a:r>
            <a:r>
              <a:rPr lang="ko-KR" altLang="en-US" dirty="0" smtClean="0"/>
              <a:t>이미지 수정 처리 </a:t>
            </a:r>
            <a:r>
              <a:rPr lang="en-US" altLang="ko-KR" dirty="0" smtClean="0"/>
              <a:t>– updateFile.do : post </a:t>
            </a:r>
          </a:p>
          <a:p>
            <a:pPr lvl="6"/>
            <a:r>
              <a:rPr lang="en-US" altLang="ko-KR" dirty="0" smtClean="0"/>
              <a:t>	-&gt; view.do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99800" y="950310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47944" y="953634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70901" y="954653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03622" y="8341704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182600" y="9106474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2422" y="8041921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35037" y="1855868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입력 데이터</a:t>
            </a:r>
            <a:endParaRPr lang="ko-KR" altLang="en-US" sz="2400" dirty="0"/>
          </a:p>
        </p:txBody>
      </p:sp>
      <p:sp>
        <p:nvSpPr>
          <p:cNvPr id="43" name="직사각형 42"/>
          <p:cNvSpPr/>
          <p:nvPr/>
        </p:nvSpPr>
        <p:spPr>
          <a:xfrm>
            <a:off x="512422" y="8724089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944600" y="7387476"/>
            <a:ext cx="228600" cy="191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35" idx="3"/>
            <a:endCxn id="4" idx="1"/>
          </p:cNvCxnSpPr>
          <p:nvPr/>
        </p:nvCxnSpPr>
        <p:spPr>
          <a:xfrm flipV="1">
            <a:off x="3069664" y="7483073"/>
            <a:ext cx="10874936" cy="2254656"/>
          </a:xfrm>
          <a:prstGeom prst="bentConnector3">
            <a:avLst>
              <a:gd name="adj1" fmla="val 496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038600" y="620954"/>
            <a:ext cx="1043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Notice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99182" y="54299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6185864" y="8630368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836690" y="4091139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1253782" y="6044522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203319" y="4313042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448300" y="2099764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No,title,content,writeDate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startDate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endDate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updateDate</a:t>
            </a:r>
            <a:r>
              <a:rPr lang="en-US" altLang="ko-KR" sz="2400" dirty="0" smtClean="0"/>
              <a:t>, hit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957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429000" y="620954"/>
            <a:ext cx="1165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상세보기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Notice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99182" y="54299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6185864" y="8630368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836690" y="4091139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1253782" y="6044522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203319" y="4313042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No,title,content,writeDate</a:t>
            </a:r>
            <a:endParaRPr lang="en-US" altLang="ko-KR" sz="2400" dirty="0"/>
          </a:p>
          <a:p>
            <a:r>
              <a:rPr lang="en-US" altLang="ko-KR" sz="2400" dirty="0" err="1"/>
              <a:t>startDate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endDate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updateDate</a:t>
            </a:r>
            <a:r>
              <a:rPr lang="en-US" altLang="ko-KR" sz="2400" dirty="0"/>
              <a:t>, hit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448300" y="2099764"/>
            <a:ext cx="465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No,title,content,writeDate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startDate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endDate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updateDate</a:t>
            </a:r>
            <a:r>
              <a:rPr lang="en-US" altLang="ko-KR" sz="2400" dirty="0" smtClean="0"/>
              <a:t>, hit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49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43300" y="620954"/>
            <a:ext cx="1146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등록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Notice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633785" y="5783419"/>
            <a:ext cx="380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No,title,content</a:t>
            </a:r>
            <a:endParaRPr lang="en-US" altLang="ko-KR" sz="2400" dirty="0" smtClean="0"/>
          </a:p>
          <a:p>
            <a:r>
              <a:rPr lang="en-US" altLang="ko-KR" sz="2400" dirty="0" err="1" smtClean="0"/>
              <a:t>writeDate,startDate,endDate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380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/>
              <a:t>writeDate,startDate,endDate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380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/>
              <a:t>writeDate,startDate,endDate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5206684" y="8526350"/>
            <a:ext cx="26591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 smtClean="0"/>
              <a:t>writeDate,startDate</a:t>
            </a:r>
            <a:endParaRPr lang="en-US" altLang="ko-KR" sz="2400" dirty="0"/>
          </a:p>
          <a:p>
            <a:r>
              <a:rPr lang="en-US" altLang="ko-KR" sz="2400" dirty="0" err="1" smtClean="0"/>
              <a:t>endDate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92565" y="446831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1914546" y="626084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522292" y="460563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546930" y="242095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217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43300" y="620954"/>
            <a:ext cx="1146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수정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Notice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633785" y="5783419"/>
            <a:ext cx="380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No,title,content</a:t>
            </a:r>
            <a:endParaRPr lang="en-US" altLang="ko-KR" sz="2400" dirty="0" smtClean="0"/>
          </a:p>
          <a:p>
            <a:r>
              <a:rPr lang="en-US" altLang="ko-KR" sz="2400" dirty="0" err="1" smtClean="0"/>
              <a:t>writeDate,startDate,endDate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updateDate</a:t>
            </a:r>
            <a:endParaRPr lang="en-US" altLang="ko-KR" sz="2400" dirty="0" smtClean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38006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 smtClean="0"/>
              <a:t>writeDate,startDate,endDate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updateDate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380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/>
              <a:t>writeDate,startDate,endDate</a:t>
            </a:r>
            <a:endParaRPr lang="en-US" altLang="ko-KR" sz="2400" dirty="0"/>
          </a:p>
          <a:p>
            <a:r>
              <a:rPr lang="en-US" altLang="ko-KR" sz="2400" dirty="0" err="1" smtClean="0"/>
              <a:t>updateDate</a:t>
            </a:r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5206684" y="8526350"/>
            <a:ext cx="2865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No,title,content</a:t>
            </a:r>
            <a:endParaRPr lang="en-US" altLang="ko-KR" sz="2400" dirty="0"/>
          </a:p>
          <a:p>
            <a:r>
              <a:rPr lang="en-US" altLang="ko-KR" sz="2400" dirty="0" err="1" smtClean="0"/>
              <a:t>writeDate,startDate</a:t>
            </a:r>
            <a:endParaRPr lang="en-US" altLang="ko-KR" sz="2400" dirty="0"/>
          </a:p>
          <a:p>
            <a:r>
              <a:rPr lang="en-US" altLang="ko-KR" sz="2400" dirty="0" err="1" smtClean="0"/>
              <a:t>endDate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updateDate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92565" y="446831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1914546" y="626084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522292" y="460563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546930" y="242095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108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43300" y="620954"/>
            <a:ext cx="1146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삭제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Notice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NoticeController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999541" y="532903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5206684" y="852635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</a:t>
            </a:r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92565" y="446831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1914546" y="626084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522292" y="4605635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546930" y="242095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37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53000" y="620954"/>
            <a:ext cx="8578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리스트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99182" y="542996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345359" y="7093575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6185864" y="863036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836690" y="4091139"/>
            <a:ext cx="3682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status, </a:t>
            </a:r>
          </a:p>
          <a:p>
            <a:r>
              <a:rPr lang="en-US" altLang="ko-KR" sz="2400" dirty="0" smtClean="0"/>
              <a:t>pubDate, price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1296812" y="5523915"/>
            <a:ext cx="3682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status, </a:t>
            </a:r>
          </a:p>
          <a:p>
            <a:r>
              <a:rPr lang="en-US" altLang="ko-KR" sz="2400" dirty="0" smtClean="0"/>
              <a:t>pubDate, price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601193" y="3786830"/>
            <a:ext cx="542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status, pubDate, price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448300" y="2099764"/>
            <a:ext cx="5353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status, pubDate, price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515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1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26698"/>
              </p:ext>
            </p:extLst>
          </p:nvPr>
        </p:nvGraphicFramePr>
        <p:xfrm>
          <a:off x="1891949" y="2195830"/>
          <a:ext cx="2621790" cy="292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강세형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팀장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625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28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찜목록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 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78593"/>
              </p:ext>
            </p:extLst>
          </p:nvPr>
        </p:nvGraphicFramePr>
        <p:xfrm>
          <a:off x="5512046" y="2244968"/>
          <a:ext cx="2621790" cy="2832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3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김태웅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웹서버관리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59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관리 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92152"/>
              </p:ext>
            </p:extLst>
          </p:nvPr>
        </p:nvGraphicFramePr>
        <p:xfrm>
          <a:off x="9308912" y="2192899"/>
          <a:ext cx="2621790" cy="292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배상현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PL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625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결제</a:t>
                      </a:r>
                      <a:r>
                        <a:rPr lang="en-US" altLang="ko-KR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수강 평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 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53707"/>
              </p:ext>
            </p:extLst>
          </p:nvPr>
        </p:nvGraphicFramePr>
        <p:xfrm>
          <a:off x="12929009" y="2192899"/>
          <a:ext cx="2621790" cy="292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석지훈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DBA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625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결제</a:t>
                      </a:r>
                      <a:r>
                        <a:rPr lang="en-US" altLang="ko-KR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평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 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47206"/>
              </p:ext>
            </p:extLst>
          </p:nvPr>
        </p:nvGraphicFramePr>
        <p:xfrm>
          <a:off x="3987956" y="5451986"/>
          <a:ext cx="2621790" cy="289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이수종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PM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59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회원 관리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47186"/>
              </p:ext>
            </p:extLst>
          </p:nvPr>
        </p:nvGraphicFramePr>
        <p:xfrm>
          <a:off x="7589010" y="5450189"/>
          <a:ext cx="2621790" cy="289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조용상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서기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59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관리</a:t>
                      </a:r>
                      <a:endParaRPr lang="en-US" altLang="ko-KR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199313"/>
              </p:ext>
            </p:extLst>
          </p:nvPr>
        </p:nvGraphicFramePr>
        <p:xfrm>
          <a:off x="11193584" y="5450189"/>
          <a:ext cx="2621790" cy="289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0">
                  <a:extLst>
                    <a:ext uri="{9D8B030D-6E8A-4147-A177-3AD203B41FA5}">
                      <a16:colId xmlns:a16="http://schemas.microsoft.com/office/drawing/2014/main" val="2680330116"/>
                    </a:ext>
                  </a:extLst>
                </a:gridCol>
              </a:tblGrid>
              <a:tr h="1297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조용우</a:t>
                      </a:r>
                      <a:endParaRPr lang="en-US" altLang="ko-KR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테스팅</a:t>
                      </a:r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64105"/>
                  </a:ext>
                </a:extLst>
              </a:tr>
              <a:tr h="159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멘토링</a:t>
                      </a:r>
                      <a:r>
                        <a:rPr lang="en-US" altLang="ko-KR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채팅</a:t>
                      </a:r>
                      <a:r>
                        <a:rPr lang="en-US" altLang="ko-KR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8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 시스템</a:t>
                      </a:r>
                      <a:endParaRPr lang="ko-KR" alt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5728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6723526" y="620954"/>
            <a:ext cx="4860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2 .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개발 담당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53000" y="620954"/>
            <a:ext cx="8578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교재 상세보기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99182" y="542996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21086" y="710636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bookNo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486900" y="864617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bookNo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185864" y="863036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bookNo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836690" y="4091139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1296812" y="5523915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601193" y="3786830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448300" y="1975874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743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교재등록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33835" y="4285902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2028886" y="646448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8078223" y="47602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892590" y="2026275"/>
            <a:ext cx="151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20563" y="4787081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40758" y="6593040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867772" y="8086500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4507642" y="6471367"/>
            <a:ext cx="372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</a:t>
            </a:r>
            <a:r>
              <a:rPr lang="en-US" altLang="ko-KR" sz="2400" dirty="0"/>
              <a:t> fileName</a:t>
            </a:r>
          </a:p>
          <a:p>
            <a:r>
              <a:rPr lang="en-US" altLang="ko-KR" sz="2400" dirty="0" smtClean="0"/>
              <a:t>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6556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33835" y="4285902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2028886" y="646448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8078223" y="47602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892590" y="2026275"/>
            <a:ext cx="151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6228" y="5658024"/>
            <a:ext cx="4739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3363698" y="7151974"/>
            <a:ext cx="4808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116988" y="8675974"/>
            <a:ext cx="4739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270138" y="8874085"/>
            <a:ext cx="4739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bookName,</a:t>
            </a:r>
            <a:r>
              <a:rPr lang="en-US" altLang="ko-KR" sz="2400" dirty="0"/>
              <a:t> bookIntroduce</a:t>
            </a:r>
          </a:p>
          <a:p>
            <a:r>
              <a:rPr lang="en-US" altLang="ko-KR" sz="2400" dirty="0" smtClean="0"/>
              <a:t>bookDiv, publisher, quantity,</a:t>
            </a:r>
          </a:p>
          <a:p>
            <a:r>
              <a:rPr lang="en-US" altLang="ko-KR" sz="2400" dirty="0" smtClean="0"/>
              <a:t> status, pubDate, price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4757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105400" y="620954"/>
            <a:ext cx="8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이미지수정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33835" y="4285902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2028886" y="646448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8078223" y="47602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892590" y="2026275"/>
            <a:ext cx="151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6228" y="5658024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fileName</a:t>
            </a:r>
            <a:endParaRPr lang="en-US" altLang="ko-KR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3363698" y="7151974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bookNo, fileName</a:t>
            </a:r>
            <a:endParaRPr lang="en-US" altLang="ko-KR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450866" y="8666059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r>
              <a:rPr lang="en-US" altLang="ko-KR" sz="2400" smtClean="0"/>
              <a:t>, fileName</a:t>
            </a:r>
            <a:endParaRPr lang="en-US" altLang="ko-KR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198233" y="8678759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bookNo, fileName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754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724400" y="62095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교재삭제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(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품절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)</a:t>
            </a:r>
          </a:p>
        </p:txBody>
      </p:sp>
      <p:sp>
        <p:nvSpPr>
          <p:cNvPr id="19" name="순서도: 자기 디스크 18"/>
          <p:cNvSpPr/>
          <p:nvPr/>
        </p:nvSpPr>
        <p:spPr>
          <a:xfrm>
            <a:off x="15697200" y="1638300"/>
            <a:ext cx="1447800" cy="18288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Book</a:t>
            </a:r>
          </a:p>
          <a:p>
            <a:pPr algn="ctr"/>
            <a:r>
              <a:rPr lang="en-US" altLang="ko-KR" sz="2400" dirty="0" smtClean="0">
                <a:solidFill>
                  <a:sysClr val="windowText" lastClr="000000"/>
                </a:solidFill>
              </a:rPr>
              <a:t>DB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447800" y="3162300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7" name="꺾인 연결선 126"/>
          <p:cNvCxnSpPr>
            <a:stCxn id="131" idx="3"/>
            <a:endCxn id="19" idx="3"/>
          </p:cNvCxnSpPr>
          <p:nvPr/>
        </p:nvCxnSpPr>
        <p:spPr>
          <a:xfrm flipV="1">
            <a:off x="14859000" y="3467100"/>
            <a:ext cx="1562100" cy="5059251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26" idx="2"/>
            <a:endCxn id="129" idx="1"/>
          </p:cNvCxnSpPr>
          <p:nvPr/>
        </p:nvCxnSpPr>
        <p:spPr>
          <a:xfrm rot="16200000" flipH="1">
            <a:off x="2321416" y="3608767"/>
            <a:ext cx="1493950" cy="1940417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BookMapper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2" name="꺾인 연결선 131"/>
          <p:cNvCxnSpPr>
            <a:stCxn id="129" idx="2"/>
            <a:endCxn id="130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30" idx="2"/>
            <a:endCxn id="131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1" idx="0"/>
            <a:endCxn id="130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30" idx="0"/>
            <a:endCxn id="129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0"/>
            <a:endCxn id="139" idx="3"/>
          </p:cNvCxnSpPr>
          <p:nvPr/>
        </p:nvCxnSpPr>
        <p:spPr>
          <a:xfrm rot="16200000" flipV="1">
            <a:off x="2856810" y="2399610"/>
            <a:ext cx="2483246" cy="269973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모서리가 둥근 직사각형 138"/>
          <p:cNvSpPr/>
          <p:nvPr/>
        </p:nvSpPr>
        <p:spPr>
          <a:xfrm>
            <a:off x="1447800" y="2173003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33835" y="4285902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2028886" y="6464484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int</a:t>
            </a:r>
            <a:endParaRPr lang="en-US" altLang="ko-KR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8078223" y="4760267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735802" y="5300644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257800" y="7146665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339793" y="8526350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16743" y="863036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bookNo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837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공지사항 관리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1442" y="2235387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41910" y="2235386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977024"/>
            <a:ext cx="3762375" cy="5962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16" y="3185071"/>
            <a:ext cx="2763408" cy="52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교재관리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DB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모델링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86100"/>
            <a:ext cx="3097528" cy="6247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1442" y="2235387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dobe Garamond Pro Bold" panose="02020702060506020403" pitchFamily="18" charset="0"/>
              </a:rPr>
              <a:t>Logical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3086100"/>
            <a:ext cx="3911285" cy="6247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041910" y="2235386"/>
            <a:ext cx="2096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mtClean="0">
                <a:latin typeface="Adobe Garamond Pro Bold" panose="02020702060506020403" pitchFamily="18" charset="0"/>
              </a:rPr>
              <a:t>Physical</a:t>
            </a:r>
            <a:endParaRPr lang="ko-KR" altLang="en-US" sz="4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09962"/>
            <a:ext cx="13393506" cy="4605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00200" y="4838700"/>
            <a:ext cx="861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4100" y="4247466"/>
            <a:ext cx="6263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Path </a:t>
            </a:r>
            <a:r>
              <a:rPr lang="ko-KR" altLang="en-US" b="1" dirty="0" smtClean="0"/>
              <a:t>경로에 업로드하고  </a:t>
            </a:r>
            <a:r>
              <a:rPr lang="ko-KR" altLang="en-US" b="1" dirty="0" err="1" smtClean="0"/>
              <a:t>업로드된</a:t>
            </a:r>
            <a:r>
              <a:rPr lang="ko-KR" altLang="en-US" b="1" dirty="0" smtClean="0"/>
              <a:t> 이미지는 </a:t>
            </a:r>
            <a:r>
              <a:rPr lang="en-US" altLang="ko-KR" b="1" dirty="0" err="1" smtClean="0"/>
              <a:t>ImageFile</a:t>
            </a:r>
            <a:r>
              <a:rPr lang="ko-KR" altLang="en-US" b="1" dirty="0" smtClean="0"/>
              <a:t>에 설정</a:t>
            </a:r>
            <a:endParaRPr lang="en-US" altLang="ko-KR" b="1" dirty="0" smtClean="0"/>
          </a:p>
          <a:p>
            <a:r>
              <a:rPr lang="ko-KR" altLang="en-US" b="1" dirty="0" smtClean="0"/>
              <a:t>설정된 데이터를 </a:t>
            </a:r>
            <a:r>
              <a:rPr lang="en-US" altLang="ko-KR" b="1" dirty="0" smtClean="0"/>
              <a:t>FileName</a:t>
            </a:r>
            <a:r>
              <a:rPr lang="ko-KR" altLang="en-US" b="1" dirty="0" smtClean="0"/>
              <a:t>에 설정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600200" y="5905500"/>
            <a:ext cx="9067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46751" y="6231403"/>
            <a:ext cx="5954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FileUtil.getRealPath</a:t>
            </a:r>
            <a:r>
              <a:rPr lang="ko-KR" altLang="en-US" b="1" dirty="0"/>
              <a:t>로 절대경로를 구하고 </a:t>
            </a:r>
            <a:r>
              <a:rPr lang="en-US" altLang="ko-KR" b="1" dirty="0" err="1"/>
              <a:t>FileUtil.remove</a:t>
            </a:r>
            <a:r>
              <a:rPr lang="ko-KR" altLang="en-US" b="1" dirty="0" smtClean="0"/>
              <a:t>로</a:t>
            </a:r>
            <a:endParaRPr lang="en-US" altLang="ko-KR" b="1" dirty="0"/>
          </a:p>
          <a:p>
            <a:r>
              <a:rPr lang="en-US" altLang="ko-KR" b="1" dirty="0" err="1" smtClean="0"/>
              <a:t>DeleteName</a:t>
            </a:r>
            <a:r>
              <a:rPr lang="ko-KR" altLang="en-US" b="1" dirty="0" smtClean="0"/>
              <a:t>에 저장되어있는 이미지를 삭제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94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00500"/>
            <a:ext cx="14195871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9754" y="6510635"/>
            <a:ext cx="562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중복된 데이터를 제거하고  출력하는 </a:t>
            </a:r>
            <a:r>
              <a:rPr lang="en-US" altLang="ko-KR" sz="2400" b="1" dirty="0" smtClean="0"/>
              <a:t>SQL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3810000" y="4532870"/>
            <a:ext cx="1752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62600" y="35422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중복제거</a:t>
            </a:r>
            <a:endParaRPr lang="ko-KR" altLang="en-US" sz="2400" b="1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334000" y="4000500"/>
            <a:ext cx="533400" cy="53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209800" y="5980670"/>
            <a:ext cx="1219200" cy="529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5747" y="7232817"/>
            <a:ext cx="362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Book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course</a:t>
            </a:r>
            <a:r>
              <a:rPr lang="ko-KR" altLang="en-US" sz="2400" b="1" dirty="0" smtClean="0"/>
              <a:t>테이블 연결</a:t>
            </a:r>
            <a:endParaRPr lang="ko-KR" altLang="en-US" sz="24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657600" y="6510635"/>
            <a:ext cx="428368" cy="73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6388" y="3278318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관련강의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가져오기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00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867400" y="346710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29000" y="4229100"/>
            <a:ext cx="838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핵심코드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05100"/>
            <a:ext cx="10801133" cy="6477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00400" y="5143500"/>
            <a:ext cx="838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16875" y="6286500"/>
            <a:ext cx="9413057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16875" y="7315200"/>
            <a:ext cx="838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8" idx="3"/>
            <a:endCxn id="17" idx="2"/>
          </p:cNvCxnSpPr>
          <p:nvPr/>
        </p:nvCxnSpPr>
        <p:spPr>
          <a:xfrm flipV="1">
            <a:off x="4267200" y="3848100"/>
            <a:ext cx="1981200" cy="5715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582400" y="4540908"/>
            <a:ext cx="588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들어가는 </a:t>
            </a:r>
            <a:r>
              <a:rPr lang="en-US" altLang="ko-KR" b="1" dirty="0" smtClean="0"/>
              <a:t>word</a:t>
            </a:r>
            <a:r>
              <a:rPr lang="ko-KR" altLang="en-US" b="1" dirty="0" smtClean="0"/>
              <a:t>에 따라 관련된 </a:t>
            </a:r>
            <a:r>
              <a:rPr lang="ko-KR" altLang="en-US" b="1" dirty="0" err="1" smtClean="0"/>
              <a:t>페이징</a:t>
            </a:r>
            <a:r>
              <a:rPr lang="ko-KR" altLang="en-US" b="1" dirty="0" smtClean="0"/>
              <a:t> 처리가 되도록 설정</a:t>
            </a:r>
            <a:endParaRPr lang="ko-KR" altLang="en-US" b="1" dirty="0"/>
          </a:p>
        </p:txBody>
      </p:sp>
      <p:cxnSp>
        <p:nvCxnSpPr>
          <p:cNvPr id="24" name="꺾인 연결선 23"/>
          <p:cNvCxnSpPr>
            <a:stCxn id="22" idx="2"/>
          </p:cNvCxnSpPr>
          <p:nvPr/>
        </p:nvCxnSpPr>
        <p:spPr>
          <a:xfrm rot="5400000">
            <a:off x="12735986" y="3773136"/>
            <a:ext cx="652360" cy="2926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2" idx="2"/>
            <a:endCxn id="13" idx="3"/>
          </p:cNvCxnSpPr>
          <p:nvPr/>
        </p:nvCxnSpPr>
        <p:spPr>
          <a:xfrm rot="5400000">
            <a:off x="12680011" y="4860161"/>
            <a:ext cx="1795360" cy="18955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2" idx="2"/>
          </p:cNvCxnSpPr>
          <p:nvPr/>
        </p:nvCxnSpPr>
        <p:spPr>
          <a:xfrm rot="5400000">
            <a:off x="11616515" y="4939663"/>
            <a:ext cx="2938358" cy="2879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9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97750"/>
              </p:ext>
            </p:extLst>
          </p:nvPr>
        </p:nvGraphicFramePr>
        <p:xfrm>
          <a:off x="688515" y="1755123"/>
          <a:ext cx="16916401" cy="764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234">
                  <a:extLst>
                    <a:ext uri="{9D8B030D-6E8A-4147-A177-3AD203B41FA5}">
                      <a16:colId xmlns:a16="http://schemas.microsoft.com/office/drawing/2014/main" val="3754658295"/>
                    </a:ext>
                  </a:extLst>
                </a:gridCol>
                <a:gridCol w="4224601">
                  <a:extLst>
                    <a:ext uri="{9D8B030D-6E8A-4147-A177-3AD203B41FA5}">
                      <a16:colId xmlns:a16="http://schemas.microsoft.com/office/drawing/2014/main" val="1003152276"/>
                    </a:ext>
                  </a:extLst>
                </a:gridCol>
                <a:gridCol w="1701165">
                  <a:extLst>
                    <a:ext uri="{9D8B030D-6E8A-4147-A177-3AD203B41FA5}">
                      <a16:colId xmlns:a16="http://schemas.microsoft.com/office/drawing/2014/main" val="861269778"/>
                    </a:ext>
                  </a:extLst>
                </a:gridCol>
                <a:gridCol w="7391401">
                  <a:extLst>
                    <a:ext uri="{9D8B030D-6E8A-4147-A177-3AD203B41FA5}">
                      <a16:colId xmlns:a16="http://schemas.microsoft.com/office/drawing/2014/main" val="1755239954"/>
                    </a:ext>
                  </a:extLst>
                </a:gridCol>
              </a:tblGrid>
              <a:tr h="955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공통개발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모듈개발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담당자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개발범위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36357"/>
                  </a:ext>
                </a:extLst>
              </a:tr>
              <a:tr h="955732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pPr algn="ctr" latinLnBrk="1"/>
                      <a:r>
                        <a:rPr lang="en-US" altLang="ko-KR" sz="3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  <a:p>
                      <a:pPr algn="ctr" latinLnBrk="1"/>
                      <a:r>
                        <a:rPr lang="en-US" altLang="ko-KR" sz="36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Sitemesh</a:t>
                      </a:r>
                      <a:endParaRPr lang="en-US" altLang="ko-KR" sz="36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3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AOP</a:t>
                      </a:r>
                    </a:p>
                    <a:p>
                      <a:pPr algn="ctr" latinLnBrk="1"/>
                      <a:r>
                        <a:rPr lang="en-US" altLang="ko-KR" sz="3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Advice</a:t>
                      </a:r>
                      <a:endParaRPr lang="ko-KR" altLang="en-US" sz="3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회원관리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이수종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비밀번호 찾기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회원정보 열람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044877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김태웅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리스트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보기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069526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교재관리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공지사항 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조용상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리스트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수정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 </a:t>
                      </a:r>
                      <a:endParaRPr lang="en-US" altLang="ko-KR" sz="2400" b="1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공지사항 리스트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38090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결제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수강 평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배상현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결제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수강 평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39194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결제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 평 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석지훈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교재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주문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후기 목록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주문하기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후기작성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후기수정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배달상태수정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목록삭제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후기삭제</a:t>
                      </a:r>
                      <a:endParaRPr lang="ko-KR" altLang="en-US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716625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강의 찜 목록 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강세형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  리스트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상품 상세보기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상품수량수정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40188"/>
                  </a:ext>
                </a:extLst>
              </a:tr>
              <a:tr h="95573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멘토링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채팅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조용우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멘토 리스트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2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글 등록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</a:t>
                      </a:r>
                      <a:endParaRPr lang="en-US" altLang="ko-KR" sz="2400" b="1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상담 리스트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메시지 보내기</a:t>
                      </a:r>
                      <a:endParaRPr lang="ko-KR" altLang="en-US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5836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723526" y="620954"/>
            <a:ext cx="4860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2.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개발 내용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58980"/>
            <a:ext cx="6534150" cy="4333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5520"/>
          <a:stretch/>
        </p:blipFill>
        <p:spPr>
          <a:xfrm>
            <a:off x="5005389" y="4038600"/>
            <a:ext cx="3605212" cy="520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324100"/>
            <a:ext cx="6515100" cy="431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4852987"/>
            <a:ext cx="4933950" cy="28670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47775" y="5448300"/>
            <a:ext cx="352425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47775" y="5981700"/>
            <a:ext cx="352425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70570" y="4296846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And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()</a:t>
            </a:r>
            <a:r>
              <a:rPr lang="ko-KR" altLang="en-US" b="1" dirty="0" smtClean="0"/>
              <a:t>를 사용해서 잘못된 </a:t>
            </a:r>
            <a:r>
              <a:rPr lang="en-US" altLang="ko-KR" b="1" dirty="0" err="1" smtClean="0"/>
              <a:t>sql</a:t>
            </a:r>
            <a:r>
              <a:rPr lang="ko-KR" altLang="en-US" b="1" dirty="0" smtClean="0"/>
              <a:t>을 수정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9770570" y="5372100"/>
            <a:ext cx="36403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53398" y="5912039"/>
            <a:ext cx="36403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639800" y="6057900"/>
            <a:ext cx="3733800" cy="1144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271844" y="67361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결과가 제대로 출력됨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5003983" y="5836898"/>
            <a:ext cx="3605212" cy="44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05389" y="7202608"/>
            <a:ext cx="3605212" cy="44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36344" y="8149286"/>
            <a:ext cx="3605212" cy="44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03983" y="6750618"/>
            <a:ext cx="3605212" cy="44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19461" y="6296452"/>
            <a:ext cx="3605212" cy="44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91196" y="7073855"/>
            <a:ext cx="429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현재공지중에서 공지가 들어간 제목만</a:t>
            </a:r>
            <a:endParaRPr lang="en-US" altLang="ko-KR" b="1" dirty="0" smtClean="0"/>
          </a:p>
          <a:p>
            <a:r>
              <a:rPr lang="ko-KR" altLang="en-US" b="1" dirty="0" smtClean="0"/>
              <a:t>검색 되어야 하지만 다른 공지들도 출력됨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180022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 </a:t>
            </a:r>
            <a:r>
              <a:rPr lang="ko-KR" altLang="en-US" b="1" dirty="0" err="1" smtClean="0"/>
              <a:t>공지리스트</a:t>
            </a:r>
            <a:endParaRPr lang="ko-KR" altLang="en-US" b="1" dirty="0"/>
          </a:p>
        </p:txBody>
      </p:sp>
      <p:cxnSp>
        <p:nvCxnSpPr>
          <p:cNvPr id="27" name="직선 화살표 연결선 26"/>
          <p:cNvCxnSpPr>
            <a:endCxn id="17" idx="1"/>
          </p:cNvCxnSpPr>
          <p:nvPr/>
        </p:nvCxnSpPr>
        <p:spPr>
          <a:xfrm flipV="1">
            <a:off x="3733800" y="6061699"/>
            <a:ext cx="1270183" cy="1043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2" idx="1"/>
          </p:cNvCxnSpPr>
          <p:nvPr/>
        </p:nvCxnSpPr>
        <p:spPr>
          <a:xfrm flipV="1">
            <a:off x="4114800" y="6521253"/>
            <a:ext cx="904661" cy="552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1" idx="1"/>
          </p:cNvCxnSpPr>
          <p:nvPr/>
        </p:nvCxnSpPr>
        <p:spPr>
          <a:xfrm flipV="1">
            <a:off x="4724400" y="6975419"/>
            <a:ext cx="279583" cy="98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19" idx="1"/>
          </p:cNvCxnSpPr>
          <p:nvPr/>
        </p:nvCxnSpPr>
        <p:spPr>
          <a:xfrm>
            <a:off x="4651772" y="7417188"/>
            <a:ext cx="353617" cy="10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20" idx="1"/>
          </p:cNvCxnSpPr>
          <p:nvPr/>
        </p:nvCxnSpPr>
        <p:spPr>
          <a:xfrm>
            <a:off x="4267200" y="7720012"/>
            <a:ext cx="769144" cy="654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3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오류수정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662"/>
          <a:stretch/>
        </p:blipFill>
        <p:spPr>
          <a:xfrm>
            <a:off x="304800" y="2400300"/>
            <a:ext cx="6934199" cy="3819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45"/>
          <a:stretch/>
        </p:blipFill>
        <p:spPr>
          <a:xfrm>
            <a:off x="8229600" y="2400300"/>
            <a:ext cx="9296400" cy="3314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667500"/>
            <a:ext cx="13020675" cy="2838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6219825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fileName</a:t>
            </a:r>
            <a:r>
              <a:rPr lang="ko-KR" altLang="en-US" b="1" dirty="0" smtClean="0"/>
              <a:t>을 문자열로 변환을 못 시켜서 발생한 오류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066800" y="4281488"/>
            <a:ext cx="5334000" cy="557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86800" y="4057650"/>
            <a:ext cx="5867400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8" idx="3"/>
            <a:endCxn id="23" idx="1"/>
          </p:cNvCxnSpPr>
          <p:nvPr/>
        </p:nvCxnSpPr>
        <p:spPr>
          <a:xfrm flipV="1">
            <a:off x="6400800" y="4257675"/>
            <a:ext cx="2286000" cy="302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279960" y="5470177"/>
            <a:ext cx="824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BookVO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fileName</a:t>
            </a:r>
            <a:r>
              <a:rPr lang="ko-KR" altLang="en-US" b="1" dirty="0" smtClean="0"/>
              <a:t>을 받아올 </a:t>
            </a:r>
            <a:r>
              <a:rPr lang="en-US" altLang="ko-KR" b="1" dirty="0" err="1" smtClean="0"/>
              <a:t>ImageFile</a:t>
            </a:r>
            <a:r>
              <a:rPr lang="ko-KR" altLang="en-US" b="1" dirty="0" smtClean="0"/>
              <a:t>을 하나 만들어주고 </a:t>
            </a:r>
            <a:r>
              <a:rPr lang="ko-KR" altLang="en-US" b="1" dirty="0"/>
              <a:t> </a:t>
            </a:r>
            <a:r>
              <a:rPr lang="ko-KR" altLang="en-US" b="1" dirty="0" smtClean="0"/>
              <a:t>문자열로 </a:t>
            </a:r>
            <a:r>
              <a:rPr lang="ko-KR" altLang="en-US" b="1" dirty="0" err="1" smtClean="0"/>
              <a:t>받아온뒤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err="1" smtClean="0"/>
              <a:t>vo.setFileName</a:t>
            </a:r>
            <a:r>
              <a:rPr lang="ko-KR" altLang="en-US" b="1" dirty="0" smtClean="0"/>
              <a:t>을 사용해 </a:t>
            </a:r>
            <a:r>
              <a:rPr lang="ko-KR" altLang="en-US" b="1" dirty="0" err="1" smtClean="0"/>
              <a:t>받아옴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134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2662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시연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54770" y="6759787"/>
            <a:ext cx="5219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>
                <a:latin typeface="Adobe Garamond Pro Bold" panose="02020702060506020403" pitchFamily="18" charset="0"/>
              </a:rPr>
              <a:t>공지사항 관리</a:t>
            </a:r>
          </a:p>
          <a:p>
            <a:r>
              <a:rPr lang="ko-KR" altLang="en-US" sz="6400" b="1" dirty="0" smtClean="0">
                <a:latin typeface="Adobe Garamond Pro Bold" panose="02020702060506020403" pitchFamily="18" charset="0"/>
              </a:rPr>
              <a:t>교재 관리</a:t>
            </a:r>
            <a:endParaRPr lang="en-US" altLang="ko-KR" sz="6400" b="1" dirty="0" smtClean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861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5 .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화면 구현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, DFD</a:t>
            </a:r>
          </a:p>
          <a:p>
            <a:r>
              <a:rPr lang="en-US" altLang="ko-KR" sz="6400" dirty="0">
                <a:latin typeface="Adobe Garamond Pro Bold" panose="02020702060506020403" pitchFamily="18" charset="0"/>
              </a:rPr>
              <a:t> </a:t>
            </a:r>
            <a:r>
              <a:rPr lang="en-US" altLang="ko-KR" sz="6400" dirty="0" smtClean="0">
                <a:latin typeface="Adobe Garamond Pro Bold" panose="02020702060506020403" pitchFamily="18" charset="0"/>
              </a:rPr>
              <a:t>  DB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모델링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19670" y="7152303"/>
            <a:ext cx="46105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b="1" dirty="0">
                <a:latin typeface="Adobe Garamond Pro Bold" panose="02020702060506020403" pitchFamily="18" charset="0"/>
              </a:rPr>
              <a:t>강의 결제</a:t>
            </a:r>
            <a:r>
              <a:rPr lang="en-US" altLang="ko-KR" sz="6400" b="1" dirty="0">
                <a:latin typeface="Adobe Garamond Pro Bold" panose="02020702060506020403" pitchFamily="18" charset="0"/>
              </a:rPr>
              <a:t>,</a:t>
            </a:r>
          </a:p>
          <a:p>
            <a:r>
              <a:rPr lang="ko-KR" altLang="en-US" sz="6400" b="1" dirty="0">
                <a:latin typeface="Adobe Garamond Pro Bold" panose="02020702060506020403" pitchFamily="18" charset="0"/>
              </a:rPr>
              <a:t>수강 평 관리</a:t>
            </a:r>
          </a:p>
        </p:txBody>
      </p:sp>
    </p:spTree>
    <p:extLst>
      <p:ext uri="{BB962C8B-B14F-4D97-AF65-F5344CB8AC3E}">
        <p14:creationId xmlns:p14="http://schemas.microsoft.com/office/powerpoint/2010/main" val="36500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876800" y="620954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6132"/>
            <a:ext cx="11563549" cy="64375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414840" y="6057900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414840" y="6511496"/>
            <a:ext cx="564455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err="1" smtClean="0"/>
              <a:t>결제처리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enroll.do </a:t>
            </a:r>
            <a:r>
              <a:rPr lang="en-US" altLang="ko-KR" dirty="0"/>
              <a:t>:post -&gt; </a:t>
            </a:r>
            <a:r>
              <a:rPr lang="en-US" altLang="ko-KR" dirty="0" err="1" smtClean="0"/>
              <a:t>enrollSuccess.jsp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L2 : </a:t>
            </a:r>
            <a:r>
              <a:rPr lang="ko-KR" altLang="en-US" dirty="0" smtClean="0"/>
              <a:t>취소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history.back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414841" y="4059036"/>
            <a:ext cx="564455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D2 : </a:t>
            </a:r>
            <a:r>
              <a:rPr lang="ko-KR" altLang="en-US" dirty="0" err="1" smtClean="0"/>
              <a:t>강의명</a:t>
            </a:r>
            <a:r>
              <a:rPr lang="en-US" altLang="ko-KR" dirty="0" smtClean="0"/>
              <a:t>(title)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err="1"/>
              <a:t>강사명</a:t>
            </a:r>
            <a:r>
              <a:rPr lang="en-US" altLang="ko-KR" dirty="0"/>
              <a:t>(teacher)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D4 :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(price)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D5 : </a:t>
            </a:r>
            <a:r>
              <a:rPr lang="ko-KR" altLang="en-US" dirty="0" smtClean="0"/>
              <a:t>결제 가격</a:t>
            </a:r>
            <a:r>
              <a:rPr lang="en-US" altLang="ko-KR" dirty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D6 :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(name)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D7 : 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(email)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420702" y="3606242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408979" y="3234094"/>
            <a:ext cx="564455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: </a:t>
            </a:r>
            <a:r>
              <a:rPr lang="ko-KR" altLang="en-US" dirty="0"/>
              <a:t>결제수단</a:t>
            </a:r>
            <a:r>
              <a:rPr lang="en-US" altLang="ko-KR" dirty="0"/>
              <a:t>(</a:t>
            </a:r>
            <a:r>
              <a:rPr lang="en-US" altLang="ko-KR" dirty="0" err="1"/>
              <a:t>payMethod</a:t>
            </a:r>
            <a:r>
              <a:rPr lang="en-US" altLang="ko-KR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414840" y="2781300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입력 데이터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221475" y="3924300"/>
            <a:ext cx="452780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295400" y="7942474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198483" y="428808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057400" y="7936483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699720" y="6972300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32915" y="3927145"/>
            <a:ext cx="1600431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92664" y="3912957"/>
            <a:ext cx="452780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096000" y="3912957"/>
            <a:ext cx="820410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788681" y="3905410"/>
            <a:ext cx="820410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263711" y="5335339"/>
            <a:ext cx="820410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263710" y="5827915"/>
            <a:ext cx="1492627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221475" y="6967845"/>
            <a:ext cx="3023969" cy="382385"/>
          </a:xfrm>
          <a:prstGeom prst="rect">
            <a:avLst/>
          </a:prstGeom>
          <a:noFill/>
          <a:ln>
            <a:solidFill>
              <a:srgbClr val="DD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776378" y="428808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56338" y="42877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172497" y="42877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9949505" y="428779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842112" y="532441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733800" y="582516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876800" y="620954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" y="1714500"/>
            <a:ext cx="12729444" cy="70866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5400" y="3238500"/>
            <a:ext cx="11658600" cy="167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95400" y="5181600"/>
            <a:ext cx="11658600" cy="167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95400" y="7091260"/>
            <a:ext cx="3789127" cy="871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49" y="2906576"/>
            <a:ext cx="13346301" cy="32579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288216"/>
            <a:ext cx="11317279" cy="26102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/>
          <a:stretch/>
        </p:blipFill>
        <p:spPr>
          <a:xfrm>
            <a:off x="5084527" y="3133708"/>
            <a:ext cx="6629400" cy="47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181600" y="62095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endParaRPr lang="en-US" altLang="ko-KR" sz="4000" b="1" dirty="0" smtClean="0">
              <a:latin typeface="Adobe Garamond Pro Bold" panose="02020702060506020403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62100"/>
            <a:ext cx="11753096" cy="647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414840" y="5829300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414840" y="6282896"/>
            <a:ext cx="5644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err="1" smtClean="0"/>
              <a:t>강의정보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/course/view.do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L2 : </a:t>
            </a:r>
            <a:r>
              <a:rPr lang="en-US" altLang="ko-KR" dirty="0" smtClean="0"/>
              <a:t>SORT – </a:t>
            </a:r>
            <a:r>
              <a:rPr lang="ko-KR" altLang="en-US" dirty="0" err="1" smtClean="0"/>
              <a:t>학습중</a:t>
            </a:r>
            <a:r>
              <a:rPr lang="en-US" altLang="ko-KR" dirty="0" smtClean="0"/>
              <a:t>/</a:t>
            </a:r>
            <a:r>
              <a:rPr lang="ko-KR" altLang="en-US" dirty="0" smtClean="0"/>
              <a:t>완강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L3 : </a:t>
            </a:r>
            <a:r>
              <a:rPr lang="ko-KR" altLang="en-US" dirty="0" err="1" smtClean="0"/>
              <a:t>정렬변경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제목순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최근학습순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최근신청순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414841" y="4059036"/>
            <a:ext cx="564455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강의 이미지</a:t>
            </a:r>
            <a:r>
              <a:rPr lang="en-US" altLang="ko-KR" dirty="0" smtClean="0"/>
              <a:t>(image)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D2 : </a:t>
            </a:r>
            <a:r>
              <a:rPr lang="ko-KR" altLang="en-US" dirty="0" err="1" smtClean="0"/>
              <a:t>강의명</a:t>
            </a:r>
            <a:r>
              <a:rPr lang="en-US" altLang="ko-KR" dirty="0" smtClean="0"/>
              <a:t>(title)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err="1" smtClean="0"/>
              <a:t>학습시작일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payDate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D4 : </a:t>
            </a:r>
            <a:r>
              <a:rPr lang="ko-KR" altLang="en-US" dirty="0" err="1" smtClean="0"/>
              <a:t>최근수강일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viewDate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D5 : </a:t>
            </a:r>
            <a:r>
              <a:rPr lang="ko-KR" altLang="en-US" dirty="0" err="1" smtClean="0"/>
              <a:t>학습진행률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viewRatio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D6 : </a:t>
            </a:r>
            <a:r>
              <a:rPr lang="ko-KR" altLang="en-US" dirty="0" err="1" smtClean="0"/>
              <a:t>강사명</a:t>
            </a:r>
            <a:r>
              <a:rPr lang="en-US" altLang="ko-KR" dirty="0" smtClean="0"/>
              <a:t>(teacher)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420702" y="3606242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949101" y="754173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3572050" y="765671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3082572" y="3231822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58519" y="301292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8482" y="4144764"/>
            <a:ext cx="2763918" cy="1576216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198482" y="6130282"/>
            <a:ext cx="2403698" cy="382385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562983" y="6566513"/>
            <a:ext cx="1789815" cy="253387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562982" y="6809381"/>
            <a:ext cx="1789815" cy="253387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524000" y="7048500"/>
            <a:ext cx="1789815" cy="253387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52800" y="483762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602181" y="610230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352799" y="649765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064217" y="6809381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819400" y="7277100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09700"/>
            <a:ext cx="11658600" cy="62655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414840" y="5262773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414840" y="5716369"/>
            <a:ext cx="564455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페이지 이동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L2 : </a:t>
            </a:r>
            <a:r>
              <a:rPr lang="ko-KR" altLang="en-US" dirty="0" smtClean="0"/>
              <a:t>상세보기 </a:t>
            </a:r>
            <a:r>
              <a:rPr lang="en-US" altLang="ko-KR" dirty="0" smtClean="0"/>
              <a:t>– /enroll/enrollView.do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414841" y="3767494"/>
            <a:ext cx="5644559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주문일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D2 : </a:t>
            </a:r>
            <a:r>
              <a:rPr lang="ko-KR" altLang="en-US" dirty="0" smtClean="0"/>
              <a:t>주문번호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D3 : </a:t>
            </a:r>
            <a:r>
              <a:rPr lang="ko-KR" altLang="en-US" dirty="0" err="1" smtClean="0"/>
              <a:t>강의명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D4 : </a:t>
            </a:r>
            <a:r>
              <a:rPr lang="ko-KR" altLang="en-US" dirty="0" smtClean="0"/>
              <a:t>총 결제금액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D5 : </a:t>
            </a:r>
            <a:r>
              <a:rPr lang="ko-KR" altLang="en-US" dirty="0" err="1" smtClean="0"/>
              <a:t>결제상태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420702" y="3314700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293547" y="7373681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752600" y="507469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048000" y="507469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5084618" y="507469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9559636" y="507469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1034408" y="507469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3349" y="3467100"/>
            <a:ext cx="11658651" cy="487062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289829" y="3455478"/>
            <a:ext cx="498763" cy="382385"/>
          </a:xfrm>
          <a:prstGeom prst="rect">
            <a:avLst/>
          </a:prstGeom>
          <a:solidFill>
            <a:srgbClr val="D99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2596"/>
            <a:ext cx="11121690" cy="83829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350261" y="7124700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350261" y="7578296"/>
            <a:ext cx="564455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smtClean="0"/>
              <a:t>목록으로 </a:t>
            </a:r>
            <a:r>
              <a:rPr lang="en-US" altLang="ko-KR" dirty="0" smtClean="0"/>
              <a:t>- /enroll/enrollList.do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L2 : </a:t>
            </a:r>
            <a:r>
              <a:rPr lang="ko-KR" altLang="en-US" dirty="0" err="1" smtClean="0"/>
              <a:t>결제취소</a:t>
            </a:r>
            <a:r>
              <a:rPr lang="ko-KR" altLang="en-US" dirty="0" smtClean="0"/>
              <a:t> </a:t>
            </a:r>
            <a:r>
              <a:rPr lang="en-US" altLang="ko-KR" dirty="0" smtClean="0"/>
              <a:t>- /enroll/delete.do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350262" y="3678036"/>
            <a:ext cx="5644559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주문번호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eno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smtClean="0"/>
              <a:t>주문일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payDate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err="1" smtClean="0"/>
              <a:t>주문상태</a:t>
            </a:r>
            <a:r>
              <a:rPr lang="en-US" altLang="ko-KR" dirty="0" smtClean="0"/>
              <a:t>(status)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smtClean="0"/>
              <a:t>강의 이미지</a:t>
            </a:r>
            <a:r>
              <a:rPr lang="en-US" altLang="ko-KR" dirty="0" smtClean="0"/>
              <a:t>(image)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smtClean="0"/>
              <a:t>강의 시작일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startDate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err="1" smtClean="0"/>
              <a:t>강의명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(title)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D7 : </a:t>
            </a:r>
            <a:r>
              <a:rPr lang="ko-KR" altLang="en-US" dirty="0" err="1" smtClean="0"/>
              <a:t>강사명</a:t>
            </a:r>
            <a:r>
              <a:rPr lang="en-US" altLang="ko-KR" dirty="0" smtClean="0"/>
              <a:t>(teacher)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D8 : </a:t>
            </a:r>
            <a:r>
              <a:rPr lang="ko-KR" altLang="en-US" dirty="0" err="1" smtClean="0"/>
              <a:t>강의가격</a:t>
            </a:r>
            <a:r>
              <a:rPr lang="en-US" altLang="ko-KR" dirty="0" smtClean="0"/>
              <a:t>(price)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D9 : </a:t>
            </a:r>
            <a:r>
              <a:rPr lang="ko-KR" altLang="en-US" dirty="0" err="1" smtClean="0"/>
              <a:t>결제상태</a:t>
            </a:r>
            <a:r>
              <a:rPr lang="en-US" altLang="ko-KR" dirty="0" smtClean="0"/>
              <a:t>(status)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D10 : </a:t>
            </a:r>
            <a:r>
              <a:rPr lang="ko-KR" altLang="en-US" dirty="0" smtClean="0"/>
              <a:t>총 결제금액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totalPrice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D11 : </a:t>
            </a:r>
            <a:r>
              <a:rPr lang="ko-KR" altLang="en-US" dirty="0" err="1" smtClean="0"/>
              <a:t>환불금액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cancelPrice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D12 : </a:t>
            </a:r>
            <a:r>
              <a:rPr lang="ko-KR" altLang="en-US" dirty="0" smtClean="0"/>
              <a:t>결제수단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payMethod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356123" y="3225242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344400" y="2853094"/>
            <a:ext cx="564455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취소할 강의 선택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350261" y="2400300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입력 데이터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219228" y="4404136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838200" y="964684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720402" y="9646846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L2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3908" y="2834485"/>
            <a:ext cx="1789815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132703" y="2832757"/>
            <a:ext cx="1789815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393382" y="2820492"/>
            <a:ext cx="929964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66800" y="4435744"/>
            <a:ext cx="1828800" cy="967480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22784" y="4428854"/>
            <a:ext cx="1482616" cy="279399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105400" y="4414816"/>
            <a:ext cx="1401747" cy="293437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500752" y="4441733"/>
            <a:ext cx="618045" cy="270276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956963" y="4378582"/>
            <a:ext cx="872838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0133733" y="4418063"/>
            <a:ext cx="836628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746816" y="7926207"/>
            <a:ext cx="826907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574277" y="7937349"/>
            <a:ext cx="1159523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764770" y="8373507"/>
            <a:ext cx="1789815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057400" y="282212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780045" y="2821728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0210800" y="282172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969784" y="410782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4419600" y="4080276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5581132" y="406948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6620034" y="406948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D7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9144000" y="469231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D8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0323345" y="4692313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D9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828116" y="7532680"/>
            <a:ext cx="640431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D10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3082732" y="7532680"/>
            <a:ext cx="574868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556163" y="8420100"/>
            <a:ext cx="720437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44876" y="4404136"/>
            <a:ext cx="209037" cy="1501364"/>
          </a:xfrm>
          <a:prstGeom prst="rect">
            <a:avLst/>
          </a:prstGeom>
          <a:noFill/>
          <a:ln>
            <a:solidFill>
              <a:srgbClr val="DD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85900"/>
            <a:ext cx="10722292" cy="808186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38200" y="2781300"/>
            <a:ext cx="102870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27246" y="3924300"/>
            <a:ext cx="10287000" cy="274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27246" y="6972300"/>
            <a:ext cx="10287000" cy="19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68" y="2552287"/>
            <a:ext cx="5372850" cy="226726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6600507"/>
            <a:ext cx="5325218" cy="227679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676400" y="9029700"/>
            <a:ext cx="914400" cy="461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9824153">
            <a:off x="2123698" y="6215939"/>
            <a:ext cx="10383292" cy="523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rot="5400000">
            <a:off x="13957895" y="5471626"/>
            <a:ext cx="1488626" cy="523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26" y="1216166"/>
            <a:ext cx="11517332" cy="862132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13165252" y="4381499"/>
            <a:ext cx="626948" cy="38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334000" y="7924800"/>
            <a:ext cx="1698994" cy="514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" y="1104900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34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33893" y="3507860"/>
            <a:ext cx="634019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3 . </a:t>
            </a:r>
            <a:r>
              <a:rPr lang="ko-KR" altLang="en-US" sz="6400" dirty="0" smtClean="0">
                <a:latin typeface="Adobe Garamond Pro Bold" panose="02020702060506020403" pitchFamily="18" charset="0"/>
              </a:rPr>
              <a:t>와이어 프레임</a:t>
            </a:r>
            <a:endParaRPr lang="en-US" altLang="ko-KR" sz="6400" dirty="0" smtClean="0">
              <a:latin typeface="Adobe Garamond Pro Bold" panose="02020702060506020403" pitchFamily="18" charset="0"/>
            </a:endParaRPr>
          </a:p>
          <a:p>
            <a:r>
              <a:rPr lang="en-US" altLang="ko-KR" sz="6400" dirty="0" smtClean="0">
                <a:latin typeface="Adobe Garamond Pro Bold" panose="02020702060506020403" pitchFamily="18" charset="0"/>
              </a:rPr>
              <a:t>     </a:t>
            </a:r>
            <a:endParaRPr lang="ko-KR" altLang="en-US" sz="6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1" y="1878588"/>
            <a:ext cx="11736438" cy="385816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85900"/>
            <a:ext cx="12039600" cy="6179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0EA755-C35C-988D-3CC1-940E68C5A5EC}"/>
              </a:ext>
            </a:extLst>
          </p:cNvPr>
          <p:cNvSpPr txBox="1"/>
          <p:nvPr/>
        </p:nvSpPr>
        <p:spPr>
          <a:xfrm>
            <a:off x="12491041" y="6405773"/>
            <a:ext cx="56445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59C69-BFE1-29EC-A15C-3BBC117B9F17}"/>
              </a:ext>
            </a:extLst>
          </p:cNvPr>
          <p:cNvSpPr txBox="1"/>
          <p:nvPr/>
        </p:nvSpPr>
        <p:spPr>
          <a:xfrm>
            <a:off x="12491041" y="6859369"/>
            <a:ext cx="564455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L1 : </a:t>
            </a:r>
            <a:r>
              <a:rPr lang="ko-KR" altLang="en-US" dirty="0" err="1" smtClean="0"/>
              <a:t>수강평등록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- /coReview/write.do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L2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정렬변경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높은평점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낮은평점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0AA1A5-B4FE-F50C-B399-A12876C2EF7A}"/>
              </a:ext>
            </a:extLst>
          </p:cNvPr>
          <p:cNvSpPr txBox="1"/>
          <p:nvPr/>
        </p:nvSpPr>
        <p:spPr>
          <a:xfrm>
            <a:off x="12491041" y="4635509"/>
            <a:ext cx="564455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총 개수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totalcount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(score)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D3 :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작성자</a:t>
            </a:r>
            <a:r>
              <a:rPr lang="en-US" altLang="ko-KR" dirty="0" smtClean="0"/>
              <a:t>(name)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D4 :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내용</a:t>
            </a:r>
            <a:r>
              <a:rPr lang="en-US" altLang="ko-KR" dirty="0" smtClean="0"/>
              <a:t>(content)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D5 :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writeDate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D6 : </a:t>
            </a:r>
            <a:r>
              <a:rPr lang="ko-KR" altLang="en-US" dirty="0" smtClean="0"/>
              <a:t>좋아요 개수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likecnt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478B8-9E46-ABB7-2E96-58BC6D597584}"/>
              </a:ext>
            </a:extLst>
          </p:cNvPr>
          <p:cNvSpPr txBox="1"/>
          <p:nvPr/>
        </p:nvSpPr>
        <p:spPr>
          <a:xfrm>
            <a:off x="12496902" y="4182715"/>
            <a:ext cx="5638697" cy="4632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출력 데이터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6177E-4173-E06D-2E12-CB7A64A991C5}"/>
              </a:ext>
            </a:extLst>
          </p:cNvPr>
          <p:cNvSpPr txBox="1"/>
          <p:nvPr/>
        </p:nvSpPr>
        <p:spPr>
          <a:xfrm>
            <a:off x="12485179" y="3549642"/>
            <a:ext cx="564455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D1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(score)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D2 : </a:t>
            </a:r>
            <a:r>
              <a:rPr lang="ko-KR" altLang="en-US" dirty="0" err="1" smtClean="0"/>
              <a:t>리뷰내용</a:t>
            </a:r>
            <a:r>
              <a:rPr lang="en-US" altLang="ko-KR" dirty="0" smtClean="0"/>
              <a:t>(content)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CA81F-617B-0E83-3D83-0EF210992121}"/>
              </a:ext>
            </a:extLst>
          </p:cNvPr>
          <p:cNvSpPr txBox="1"/>
          <p:nvPr/>
        </p:nvSpPr>
        <p:spPr>
          <a:xfrm>
            <a:off x="12491040" y="3096848"/>
            <a:ext cx="5638697" cy="4632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입력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11566301" y="4227715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1893044" y="65899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D6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76400" y="1714500"/>
            <a:ext cx="727363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17313" y="2749062"/>
            <a:ext cx="1789815" cy="382385"/>
          </a:xfrm>
          <a:prstGeom prst="rect">
            <a:avLst/>
          </a:prstGeom>
          <a:noFill/>
          <a:ln>
            <a:solidFill>
              <a:srgbClr val="DD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19340" y="5448300"/>
            <a:ext cx="3700260" cy="360324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24894" y="3581399"/>
            <a:ext cx="10505106" cy="1020243"/>
          </a:xfrm>
          <a:prstGeom prst="rect">
            <a:avLst/>
          </a:prstGeom>
          <a:noFill/>
          <a:ln>
            <a:solidFill>
              <a:srgbClr val="DD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19341" y="5975825"/>
            <a:ext cx="1451140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82782" y="6336817"/>
            <a:ext cx="1067896" cy="27121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19340" y="6646614"/>
            <a:ext cx="1684423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1147" y="7069175"/>
            <a:ext cx="792854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93044" y="7019141"/>
            <a:ext cx="548380" cy="360324"/>
          </a:xfrm>
          <a:prstGeom prst="rect">
            <a:avLst/>
          </a:prstGeom>
          <a:noFill/>
          <a:ln>
            <a:solidFill>
              <a:srgbClr val="F2DC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905000" y="13321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7315200" y="2749062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D1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1787237" y="5980315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84018" y="6247707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D3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2170480" y="6630092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D4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9A8B24-7768-ED65-E537-DED6C435BC75}"/>
              </a:ext>
            </a:extLst>
          </p:cNvPr>
          <p:cNvSpPr/>
          <p:nvPr/>
        </p:nvSpPr>
        <p:spPr>
          <a:xfrm>
            <a:off x="866103" y="7371684"/>
            <a:ext cx="498763" cy="3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D5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1B74E3-FFCD-5D87-B3CF-F632482A0196}"/>
              </a:ext>
            </a:extLst>
          </p:cNvPr>
          <p:cNvSpPr/>
          <p:nvPr/>
        </p:nvSpPr>
        <p:spPr>
          <a:xfrm>
            <a:off x="1115485" y="3999975"/>
            <a:ext cx="498763" cy="3823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D2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A336F6-6756-4236-69F4-0B97B8AD9715}"/>
              </a:ext>
            </a:extLst>
          </p:cNvPr>
          <p:cNvSpPr/>
          <p:nvPr/>
        </p:nvSpPr>
        <p:spPr>
          <a:xfrm>
            <a:off x="4419600" y="5448300"/>
            <a:ext cx="498763" cy="3823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L1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0" y="1790700"/>
            <a:ext cx="11679280" cy="3667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0" y="5600700"/>
            <a:ext cx="11584017" cy="34104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963400" y="7220046"/>
            <a:ext cx="304800" cy="514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20785"/>
            <a:ext cx="5943600" cy="4713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466" y="3884542"/>
            <a:ext cx="11250595" cy="308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7600" y="5372100"/>
            <a:ext cx="1676400" cy="1066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0" y="62095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결제관리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- </a:t>
            </a:r>
            <a:r>
              <a:rPr lang="ko-KR" altLang="en-US" sz="4000" b="1" dirty="0" err="1" smtClean="0">
                <a:latin typeface="Adobe Garamond Pro Bold" panose="02020702060506020403" pitchFamily="18" charset="0"/>
              </a:rPr>
              <a:t>화면구현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49" y="1790700"/>
            <a:ext cx="11469701" cy="3200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44600" y="4229101"/>
            <a:ext cx="609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219700"/>
            <a:ext cx="11584017" cy="34104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39800" y="7810500"/>
            <a:ext cx="8382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2459"/>
            <a:ext cx="6454702" cy="3514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67" y="3767424"/>
            <a:ext cx="7204767" cy="32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강의 결제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-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결제하기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Enroll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16016" y="2766231"/>
            <a:ext cx="2438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enrollSuccess.jsp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2" name="꺾인 연결선 41"/>
          <p:cNvCxnSpPr>
            <a:stCxn id="46" idx="3"/>
            <a:endCxn id="21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44" idx="1"/>
          </p:cNvCxnSpPr>
          <p:nvPr/>
        </p:nvCxnSpPr>
        <p:spPr>
          <a:xfrm>
            <a:off x="609600" y="4076700"/>
            <a:ext cx="3429000" cy="1249251"/>
          </a:xfrm>
          <a:prstGeom prst="bentConnector3">
            <a:avLst>
              <a:gd name="adj1" fmla="val 60476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EnrollController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꺾인 연결선 46"/>
          <p:cNvCxnSpPr>
            <a:stCxn id="44" idx="2"/>
            <a:endCxn id="45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5" idx="2"/>
            <a:endCxn id="46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6" idx="0"/>
            <a:endCxn id="45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5" idx="0"/>
            <a:endCxn id="44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4" idx="0"/>
            <a:endCxn id="22" idx="3"/>
          </p:cNvCxnSpPr>
          <p:nvPr/>
        </p:nvCxnSpPr>
        <p:spPr>
          <a:xfrm rot="16200000" flipV="1">
            <a:off x="3906349" y="3449149"/>
            <a:ext cx="1890018" cy="119388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23638" y="5415513"/>
            <a:ext cx="227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id, price,</a:t>
            </a:r>
          </a:p>
          <a:p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title</a:t>
            </a:r>
            <a:endParaRPr lang="en-US" altLang="ko-KR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03718" y="645614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426481" y="4762500"/>
            <a:ext cx="51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459884" y="4200176"/>
            <a:ext cx="257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/enroll/enroll.do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28474" y="7113196"/>
            <a:ext cx="227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id, price,</a:t>
            </a:r>
          </a:p>
          <a:p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title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9486900" y="8648700"/>
            <a:ext cx="227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id, price,</a:t>
            </a:r>
          </a:p>
          <a:p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title</a:t>
            </a:r>
            <a:endParaRPr lang="en-US" altLang="ko-KR" sz="2400" dirty="0"/>
          </a:p>
        </p:txBody>
      </p:sp>
      <p:sp>
        <p:nvSpPr>
          <p:cNvPr id="58" name="원통 57"/>
          <p:cNvSpPr/>
          <p:nvPr/>
        </p:nvSpPr>
        <p:spPr>
          <a:xfrm>
            <a:off x="13985626" y="2081035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eDetail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9" name="꺾인 연결선 58"/>
          <p:cNvCxnSpPr>
            <a:stCxn id="46" idx="3"/>
            <a:endCxn id="58" idx="3"/>
          </p:cNvCxnSpPr>
          <p:nvPr/>
        </p:nvCxnSpPr>
        <p:spPr>
          <a:xfrm flipH="1" flipV="1">
            <a:off x="14830363" y="3320024"/>
            <a:ext cx="28637" cy="5206327"/>
          </a:xfrm>
          <a:prstGeom prst="bentConnector4">
            <a:avLst>
              <a:gd name="adj1" fmla="val -6443164"/>
              <a:gd name="adj2" fmla="val 53216"/>
            </a:avLst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294505" y="8648700"/>
            <a:ext cx="227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no, id, price,</a:t>
            </a:r>
          </a:p>
          <a:p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 title</a:t>
            </a:r>
            <a:endParaRPr lang="en-US" altLang="ko-KR" sz="2400" dirty="0"/>
          </a:p>
        </p:txBody>
      </p:sp>
      <p:cxnSp>
        <p:nvCxnSpPr>
          <p:cNvPr id="61" name="꺾인 연결선 60"/>
          <p:cNvCxnSpPr>
            <a:stCxn id="22" idx="0"/>
          </p:cNvCxnSpPr>
          <p:nvPr/>
        </p:nvCxnSpPr>
        <p:spPr>
          <a:xfrm rot="16200000" flipV="1">
            <a:off x="1296543" y="1027558"/>
            <a:ext cx="1051731" cy="2425616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" y="1208054"/>
            <a:ext cx="30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/enroll/orderList.do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6943" y="1746693"/>
            <a:ext cx="30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/enroll/viewDetail.do</a:t>
            </a:r>
          </a:p>
        </p:txBody>
      </p:sp>
    </p:spTree>
    <p:extLst>
      <p:ext uri="{BB962C8B-B14F-4D97-AF65-F5344CB8AC3E}">
        <p14:creationId xmlns:p14="http://schemas.microsoft.com/office/powerpoint/2010/main" val="24144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5 - 4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강의 결제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결제 내역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enrollList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VIEW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9" idx="3"/>
            <a:endCxn id="24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27" idx="1"/>
          </p:cNvCxnSpPr>
          <p:nvPr/>
        </p:nvCxnSpPr>
        <p:spPr>
          <a:xfrm>
            <a:off x="609600" y="3832000"/>
            <a:ext cx="3429000" cy="1493951"/>
          </a:xfrm>
          <a:prstGeom prst="bentConnector3">
            <a:avLst>
              <a:gd name="adj1" fmla="val 76190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0"/>
            <a:endCxn id="2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0"/>
            <a:endCxn id="37" idx="3"/>
          </p:cNvCxnSpPr>
          <p:nvPr/>
        </p:nvCxnSpPr>
        <p:spPr>
          <a:xfrm rot="16200000" flipV="1">
            <a:off x="3015948" y="2558747"/>
            <a:ext cx="2526236" cy="2338469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76941" y="5366658"/>
            <a:ext cx="19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449300" y="3421440"/>
            <a:ext cx="3445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  <a:p>
            <a:r>
              <a:rPr lang="en-US" altLang="ko-KR" sz="2400" dirty="0" smtClean="0"/>
              <a:t>(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image, </a:t>
            </a:r>
            <a:r>
              <a:rPr lang="en-US" altLang="ko-KR" sz="2400" dirty="0" err="1" smtClean="0"/>
              <a:t>payDate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err="1" smtClean="0"/>
              <a:t>viewDate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viewRatio</a:t>
            </a:r>
            <a:r>
              <a:rPr lang="en-US" altLang="ko-KR" sz="2400" dirty="0" smtClean="0"/>
              <a:t>, title,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teacher_name</a:t>
            </a:r>
            <a:r>
              <a:rPr lang="en-US" altLang="ko-KR" sz="2400" dirty="0" smtClean="0"/>
              <a:t>, no )</a:t>
            </a:r>
            <a:endParaRPr lang="en-US" altLang="ko-KR" sz="24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10343" y="2130013"/>
            <a:ext cx="1999488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6150" y="3832000"/>
            <a:ext cx="264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/enroll/orderList.do</a:t>
            </a:r>
            <a:endParaRPr lang="en-US" altLang="ko-KR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430312" y="7106367"/>
            <a:ext cx="19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9468194" y="8640931"/>
            <a:ext cx="19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5370629" y="8600852"/>
            <a:ext cx="19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115800" y="6436667"/>
            <a:ext cx="127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8238220" y="4749706"/>
            <a:ext cx="127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4179455" y="1926915"/>
            <a:ext cx="127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674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962400" y="571500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강의 결제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결제 내역 상세보기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42" name="원통 41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enrollView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VIEW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3" name="꺾인 연결선 42"/>
          <p:cNvCxnSpPr>
            <a:stCxn id="47" idx="3"/>
            <a:endCxn id="42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45" idx="1"/>
          </p:cNvCxnSpPr>
          <p:nvPr/>
        </p:nvCxnSpPr>
        <p:spPr>
          <a:xfrm>
            <a:off x="756401" y="3820073"/>
            <a:ext cx="3282199" cy="1505878"/>
          </a:xfrm>
          <a:prstGeom prst="bentConnector3">
            <a:avLst>
              <a:gd name="adj1" fmla="val 80347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EnrollController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5" idx="2"/>
            <a:endCxn id="4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6" idx="2"/>
            <a:endCxn id="4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7" idx="0"/>
            <a:endCxn id="4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6" idx="0"/>
            <a:endCxn id="4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5" idx="0"/>
            <a:endCxn id="56" idx="3"/>
          </p:cNvCxnSpPr>
          <p:nvPr/>
        </p:nvCxnSpPr>
        <p:spPr>
          <a:xfrm rot="16200000" flipV="1">
            <a:off x="3184066" y="2726866"/>
            <a:ext cx="2484550" cy="2043918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8525" y="3871659"/>
            <a:ext cx="2818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/enroll/orderView.do</a:t>
            </a:r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12169140" y="6449099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2866220" y="3356186"/>
            <a:ext cx="47233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  <a:p>
            <a:r>
              <a:rPr lang="en-US" altLang="ko-KR" sz="2400" dirty="0" smtClean="0"/>
              <a:t>( Image, title, teacher, </a:t>
            </a:r>
            <a:r>
              <a:rPr lang="en-US" altLang="ko-KR" sz="2400" dirty="0" err="1" smtClean="0"/>
              <a:t>payDate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Price, </a:t>
            </a:r>
            <a:r>
              <a:rPr lang="en-US" altLang="ko-KR" sz="2400" dirty="0" err="1" smtClean="0"/>
              <a:t>payStatus</a:t>
            </a:r>
            <a:r>
              <a:rPr lang="en-US" altLang="ko-KR" sz="2400" dirty="0" smtClean="0"/>
              <a:t>, status, </a:t>
            </a:r>
            <a:r>
              <a:rPr lang="en-US" altLang="ko-KR" sz="2400" dirty="0" err="1" smtClean="0"/>
              <a:t>payMethod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Totalprice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eno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teacher_name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err="1" smtClean="0"/>
              <a:t>startDate</a:t>
            </a:r>
            <a:r>
              <a:rPr lang="en-US" altLang="ko-KR" sz="2400" dirty="0" smtClean="0"/>
              <a:t>, no, </a:t>
            </a:r>
            <a:r>
              <a:rPr lang="en-US" altLang="ko-KR" sz="2400" dirty="0" err="1" smtClean="0"/>
              <a:t>cancelPrice</a:t>
            </a:r>
            <a:r>
              <a:rPr lang="en-US" altLang="ko-KR" sz="2400" dirty="0" smtClean="0"/>
              <a:t> )</a:t>
            </a:r>
            <a:endParaRPr lang="en-US" altLang="ko-KR" sz="24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94582" y="2171699"/>
            <a:ext cx="22098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orderView.jsp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84047" y="539794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eno</a:t>
            </a:r>
            <a:endParaRPr lang="en-US" altLang="ko-K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5448300" y="7135261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eno</a:t>
            </a:r>
            <a:endParaRPr lang="en-US" altLang="ko-K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9486900" y="867336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eno</a:t>
            </a:r>
            <a:endParaRPr lang="en-US" altLang="ko-KR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5849600" y="867336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eno</a:t>
            </a:r>
            <a:endParaRPr lang="en-US" altLang="ko-KR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077200" y="4730287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4159395" y="1940867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167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결제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결제 취소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Enroll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7" idx="3"/>
            <a:endCxn id="38" idx="3"/>
          </p:cNvCxnSpPr>
          <p:nvPr/>
        </p:nvCxnSpPr>
        <p:spPr>
          <a:xfrm flipH="1" flipV="1">
            <a:off x="14509563" y="3320024"/>
            <a:ext cx="349437" cy="5206327"/>
          </a:xfrm>
          <a:prstGeom prst="bentConnector4">
            <a:avLst>
              <a:gd name="adj1" fmla="val -530626"/>
              <a:gd name="adj2" fmla="val 53216"/>
            </a:avLst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endCxn id="25" idx="1"/>
          </p:cNvCxnSpPr>
          <p:nvPr/>
        </p:nvCxnSpPr>
        <p:spPr>
          <a:xfrm>
            <a:off x="668763" y="3741849"/>
            <a:ext cx="3369837" cy="1584102"/>
          </a:xfrm>
          <a:prstGeom prst="bentConnector3">
            <a:avLst>
              <a:gd name="adj1" fmla="val 65452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EnrollController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5" idx="2"/>
            <a:endCxn id="26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2"/>
            <a:endCxn id="27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7" idx="0"/>
            <a:endCxn id="26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6" idx="0"/>
            <a:endCxn id="25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5" idx="0"/>
          </p:cNvCxnSpPr>
          <p:nvPr/>
        </p:nvCxnSpPr>
        <p:spPr>
          <a:xfrm rot="16200000" flipV="1">
            <a:off x="1813179" y="1355979"/>
            <a:ext cx="2570252" cy="469999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26843" y="5338650"/>
            <a:ext cx="1785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pnoList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pricelist, id</a:t>
            </a:r>
            <a:endParaRPr lang="en-US" altLang="ko-KR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574346" y="3858567"/>
            <a:ext cx="23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/enroll/delete.do</a:t>
            </a:r>
            <a:endParaRPr lang="en-US" altLang="ko-KR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437740" y="7074102"/>
            <a:ext cx="1785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pnoList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pricelist, id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9448799" y="8648700"/>
            <a:ext cx="1785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pnoList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pricelist, id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5664761" y="8641497"/>
            <a:ext cx="1785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eno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pnoList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pricelist, id</a:t>
            </a:r>
            <a:endParaRPr lang="en-US" altLang="ko-KR" sz="2400" dirty="0"/>
          </a:p>
        </p:txBody>
      </p:sp>
      <p:sp>
        <p:nvSpPr>
          <p:cNvPr id="38" name="원통 37"/>
          <p:cNvSpPr/>
          <p:nvPr/>
        </p:nvSpPr>
        <p:spPr>
          <a:xfrm>
            <a:off x="13664826" y="2081035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eDetail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27" idx="3"/>
            <a:endCxn id="22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6863" y="1876946"/>
            <a:ext cx="370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redirect:/enroll/orderList.do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901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029200" y="62095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강의 </a:t>
            </a:r>
            <a:r>
              <a:rPr lang="ko-KR" altLang="en-US" sz="4000" b="1" dirty="0">
                <a:latin typeface="Adobe Garamond Pro Bold" panose="02020702060506020403" pitchFamily="18" charset="0"/>
              </a:rPr>
              <a:t>결제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내 강의 목록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 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15849600" y="2081036"/>
            <a:ext cx="1689474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EnrollList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VIEW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9" idx="3"/>
            <a:endCxn id="24" idx="3"/>
          </p:cNvCxnSpPr>
          <p:nvPr/>
        </p:nvCxnSpPr>
        <p:spPr>
          <a:xfrm flipV="1">
            <a:off x="14859000" y="3320025"/>
            <a:ext cx="1835337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27" idx="1"/>
          </p:cNvCxnSpPr>
          <p:nvPr/>
        </p:nvCxnSpPr>
        <p:spPr>
          <a:xfrm>
            <a:off x="762002" y="3858567"/>
            <a:ext cx="3276598" cy="1467384"/>
          </a:xfrm>
          <a:prstGeom prst="bentConnector3">
            <a:avLst>
              <a:gd name="adj1" fmla="val 74031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EnrollController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7200" y="6667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10168675" y="6655426"/>
            <a:ext cx="1189150" cy="25527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8" idx="3"/>
          </p:cNvCxnSpPr>
          <p:nvPr/>
        </p:nvCxnSpPr>
        <p:spPr>
          <a:xfrm rot="16200000" flipV="1">
            <a:off x="11578376" y="6320576"/>
            <a:ext cx="1189149" cy="25527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0"/>
            <a:endCxn id="27" idx="3"/>
          </p:cNvCxnSpPr>
          <p:nvPr/>
        </p:nvCxnSpPr>
        <p:spPr>
          <a:xfrm rot="16200000" flipV="1">
            <a:off x="7501676" y="4682276"/>
            <a:ext cx="1341549" cy="26289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0"/>
            <a:endCxn id="38" idx="3"/>
          </p:cNvCxnSpPr>
          <p:nvPr/>
        </p:nvCxnSpPr>
        <p:spPr>
          <a:xfrm rot="16200000" flipV="1">
            <a:off x="3235127" y="2777927"/>
            <a:ext cx="2483246" cy="19431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11186" y="5367145"/>
            <a:ext cx="199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2207241" y="6440560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716000" y="3442690"/>
            <a:ext cx="3445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 smtClean="0"/>
          </a:p>
          <a:p>
            <a:r>
              <a:rPr lang="en-US" altLang="ko-KR" sz="2400" dirty="0" smtClean="0"/>
              <a:t>( </a:t>
            </a:r>
            <a:r>
              <a:rPr lang="en-US" altLang="ko-KR" sz="2400" dirty="0" err="1" smtClean="0"/>
              <a:t>pno</a:t>
            </a:r>
            <a:r>
              <a:rPr lang="en-US" altLang="ko-KR" sz="2400" dirty="0" smtClean="0"/>
              <a:t>, image, </a:t>
            </a:r>
            <a:r>
              <a:rPr lang="en-US" altLang="ko-KR" sz="2400" dirty="0" err="1" smtClean="0"/>
              <a:t>payDate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err="1" smtClean="0"/>
              <a:t>viewDate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viewRatio</a:t>
            </a:r>
            <a:r>
              <a:rPr lang="en-US" altLang="ko-KR" sz="2400" dirty="0" smtClean="0"/>
              <a:t>, title,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teacher_name</a:t>
            </a:r>
            <a:r>
              <a:rPr lang="en-US" altLang="ko-KR" sz="2400" dirty="0" smtClean="0"/>
              <a:t>, no )</a:t>
            </a:r>
            <a:endParaRPr lang="en-US" altLang="ko-KR" sz="24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47800" y="2173003"/>
            <a:ext cx="2057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enrollList.jsp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4346" y="3858567"/>
            <a:ext cx="267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/enroll/enrollList.do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538831" y="7106367"/>
            <a:ext cx="199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5000" y="8613681"/>
            <a:ext cx="199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15005253" y="8613681"/>
            <a:ext cx="199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id, </a:t>
            </a:r>
            <a:r>
              <a:rPr lang="en-US" altLang="ko-KR" sz="2400" dirty="0" err="1" smtClean="0"/>
              <a:t>pageObject</a:t>
            </a:r>
            <a:endParaRPr lang="en-US" altLang="ko-KR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8159387" y="4760267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4271193" y="1942169"/>
            <a:ext cx="128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enrollVO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243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4953000" y="620954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리스트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15551962" y="2081036"/>
            <a:ext cx="1987112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_ReviewList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VIEW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9" idx="3"/>
            <a:endCxn id="24" idx="3"/>
          </p:cNvCxnSpPr>
          <p:nvPr/>
        </p:nvCxnSpPr>
        <p:spPr>
          <a:xfrm flipV="1">
            <a:off x="14859000" y="3320025"/>
            <a:ext cx="1686518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37" idx="2"/>
            <a:endCxn id="27" idx="1"/>
          </p:cNvCxnSpPr>
          <p:nvPr/>
        </p:nvCxnSpPr>
        <p:spPr>
          <a:xfrm rot="16200000" flipH="1">
            <a:off x="1682747" y="2970097"/>
            <a:ext cx="2408993" cy="230271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7200" y="6667500"/>
            <a:ext cx="30480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8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2"/>
            <a:endCxn id="29" idx="1"/>
          </p:cNvCxnSpPr>
          <p:nvPr/>
        </p:nvCxnSpPr>
        <p:spPr>
          <a:xfrm rot="16200000" flipH="1">
            <a:off x="10225825" y="6712576"/>
            <a:ext cx="1189150" cy="24384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8" idx="3"/>
          </p:cNvCxnSpPr>
          <p:nvPr/>
        </p:nvCxnSpPr>
        <p:spPr>
          <a:xfrm rot="16200000" flipV="1">
            <a:off x="11692676" y="6434876"/>
            <a:ext cx="1189149" cy="23241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0"/>
            <a:endCxn id="27" idx="3"/>
          </p:cNvCxnSpPr>
          <p:nvPr/>
        </p:nvCxnSpPr>
        <p:spPr>
          <a:xfrm rot="16200000" flipV="1">
            <a:off x="7558826" y="4625126"/>
            <a:ext cx="1341549" cy="27432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0"/>
            <a:endCxn id="37" idx="3"/>
          </p:cNvCxnSpPr>
          <p:nvPr/>
        </p:nvCxnSpPr>
        <p:spPr>
          <a:xfrm rot="16200000" flipV="1">
            <a:off x="2712789" y="2255589"/>
            <a:ext cx="2408992" cy="306203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77900" y="5376865"/>
            <a:ext cx="2903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(no, sort,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pageObject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(id, no)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82080" y="3416888"/>
            <a:ext cx="3820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</a:rPr>
              <a:t>CoReviewVO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(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pno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rno</a:t>
            </a:r>
            <a:r>
              <a:rPr lang="en-US" altLang="ko-KR" sz="2400" dirty="0" smtClean="0">
                <a:solidFill>
                  <a:srgbClr val="0070C0"/>
                </a:solidFill>
              </a:rPr>
              <a:t>, id, name, Content, </a:t>
            </a:r>
          </a:p>
          <a:p>
            <a:r>
              <a:rPr lang="en-US" altLang="ko-KR" sz="2400" dirty="0" err="1" smtClean="0">
                <a:solidFill>
                  <a:srgbClr val="0070C0"/>
                </a:solidFill>
              </a:rPr>
              <a:t>writeDate</a:t>
            </a:r>
            <a:r>
              <a:rPr lang="en-US" altLang="ko-KR" sz="2400" dirty="0" smtClean="0">
                <a:solidFill>
                  <a:srgbClr val="0070C0"/>
                </a:solidFill>
              </a:rPr>
              <a:t>, Score,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likecnt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List&lt;</a:t>
            </a:r>
            <a:r>
              <a:rPr lang="en-US" altLang="ko-KR" sz="2400" dirty="0" err="1" smtClean="0">
                <a:solidFill>
                  <a:schemeClr val="accent2"/>
                </a:solidFill>
              </a:rPr>
              <a:t>Rno</a:t>
            </a:r>
            <a:r>
              <a:rPr lang="en-US" altLang="ko-KR" sz="2400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accent2"/>
                </a:solidFill>
              </a:rPr>
              <a:t>rno</a:t>
            </a:r>
            <a:r>
              <a:rPr lang="en-US" altLang="ko-KR" sz="2400" dirty="0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5504" y="2247257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04697" y="6171353"/>
            <a:ext cx="1918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</a:rPr>
              <a:t>CoReviewVO</a:t>
            </a:r>
            <a:r>
              <a:rPr lang="en-US" altLang="ko-KR" sz="2400" dirty="0">
                <a:solidFill>
                  <a:srgbClr val="0070C0"/>
                </a:solidFill>
              </a:rPr>
              <a:t>, 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List&lt;</a:t>
            </a:r>
            <a:r>
              <a:rPr lang="en-US" altLang="ko-KR" sz="2400" dirty="0" err="1" smtClean="0">
                <a:solidFill>
                  <a:schemeClr val="accent2"/>
                </a:solidFill>
              </a:rPr>
              <a:t>Rno</a:t>
            </a:r>
            <a:r>
              <a:rPr lang="en-US" altLang="ko-KR" sz="2400" dirty="0" smtClean="0">
                <a:solidFill>
                  <a:schemeClr val="accent2"/>
                </a:solidFill>
              </a:rPr>
              <a:t>&gt;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8284" y="2926908"/>
            <a:ext cx="202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/review/list.do</a:t>
            </a:r>
            <a:endParaRPr lang="en-US" altLang="ko-KR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101585" y="7105328"/>
            <a:ext cx="2903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(no, sort,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pageObject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(id, no)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01466" y="8671518"/>
            <a:ext cx="2903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(no, sort,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pageObject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(id, no)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093902" y="8623214"/>
            <a:ext cx="2903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(no, sort,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pageObject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(id, no)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10449" y="4362816"/>
            <a:ext cx="1918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</a:rPr>
              <a:t>CoReviewVO</a:t>
            </a:r>
            <a:r>
              <a:rPr lang="en-US" altLang="ko-KR" sz="2400" dirty="0">
                <a:solidFill>
                  <a:srgbClr val="0070C0"/>
                </a:solidFill>
              </a:rPr>
              <a:t>, 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List&lt;</a:t>
            </a:r>
            <a:r>
              <a:rPr lang="en-US" altLang="ko-KR" sz="2400" dirty="0" err="1" smtClean="0">
                <a:solidFill>
                  <a:schemeClr val="accent2"/>
                </a:solidFill>
              </a:rPr>
              <a:t>Rno</a:t>
            </a:r>
            <a:r>
              <a:rPr lang="en-US" altLang="ko-KR" sz="2400" dirty="0" smtClean="0">
                <a:solidFill>
                  <a:schemeClr val="accent2"/>
                </a:solidFill>
              </a:rPr>
              <a:t>&gt;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29570" y="1645004"/>
            <a:ext cx="1918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</a:rPr>
              <a:t>CoReviewVO</a:t>
            </a:r>
            <a:r>
              <a:rPr lang="en-US" altLang="ko-KR" sz="2400" dirty="0">
                <a:solidFill>
                  <a:srgbClr val="0070C0"/>
                </a:solidFill>
              </a:rPr>
              <a:t>, 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chemeClr val="accent2"/>
                </a:solidFill>
              </a:rPr>
              <a:t>List&lt;</a:t>
            </a:r>
            <a:r>
              <a:rPr lang="en-US" altLang="ko-KR" sz="2400" dirty="0" err="1" smtClean="0">
                <a:solidFill>
                  <a:schemeClr val="accent2"/>
                </a:solidFill>
              </a:rPr>
              <a:t>Rno</a:t>
            </a:r>
            <a:r>
              <a:rPr lang="en-US" altLang="ko-KR" sz="2400" dirty="0" smtClean="0">
                <a:solidFill>
                  <a:schemeClr val="accent2"/>
                </a:solidFill>
              </a:rPr>
              <a:t>&gt;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57800" y="620954"/>
            <a:ext cx="775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dobe Garamond Pro Bold" panose="02020702060506020403" pitchFamily="18" charset="0"/>
              </a:rPr>
              <a:t>5 – 4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.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</a:t>
            </a:r>
            <a:r>
              <a:rPr lang="en-US" altLang="ko-KR" sz="4000" b="1" dirty="0" smtClean="0">
                <a:latin typeface="Adobe Garamond Pro Bold" panose="02020702060506020403" pitchFamily="18" charset="0"/>
              </a:rPr>
              <a:t>DFD – </a:t>
            </a:r>
            <a:r>
              <a:rPr lang="ko-KR" altLang="en-US" sz="4000" b="1" dirty="0" smtClean="0">
                <a:latin typeface="Adobe Garamond Pro Bold" panose="02020702060506020403" pitchFamily="18" charset="0"/>
              </a:rPr>
              <a:t>수강 평 작성</a:t>
            </a:r>
            <a:endParaRPr lang="en-US" altLang="ko-KR" sz="4000" b="1" dirty="0">
              <a:latin typeface="Adobe Garamond Pro Bold" panose="02020702060506020403" pitchFamily="18" charset="0"/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15551962" y="2081036"/>
            <a:ext cx="1987112" cy="12389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review</a:t>
            </a:r>
          </a:p>
        </p:txBody>
      </p:sp>
      <p:cxnSp>
        <p:nvCxnSpPr>
          <p:cNvPr id="23" name="꺾인 연결선 22"/>
          <p:cNvCxnSpPr>
            <a:stCxn id="45" idx="3"/>
            <a:endCxn id="22" idx="3"/>
          </p:cNvCxnSpPr>
          <p:nvPr/>
        </p:nvCxnSpPr>
        <p:spPr>
          <a:xfrm flipV="1">
            <a:off x="14859000" y="3320025"/>
            <a:ext cx="1686518" cy="5206326"/>
          </a:xfrm>
          <a:prstGeom prst="bentConnector2">
            <a:avLst/>
          </a:prstGeom>
          <a:ln w="254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51" idx="2"/>
            <a:endCxn id="43" idx="1"/>
          </p:cNvCxnSpPr>
          <p:nvPr/>
        </p:nvCxnSpPr>
        <p:spPr>
          <a:xfrm rot="16200000" flipH="1">
            <a:off x="1682747" y="2970097"/>
            <a:ext cx="2408993" cy="2302713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4038600" y="49911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CoReviewController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077200" y="6667500"/>
            <a:ext cx="30480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CoReviewServiceImpl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039600" y="8191500"/>
            <a:ext cx="2819400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CoReviewMapper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3" idx="2"/>
            <a:endCxn id="44" idx="1"/>
          </p:cNvCxnSpPr>
          <p:nvPr/>
        </p:nvCxnSpPr>
        <p:spPr>
          <a:xfrm rot="16200000" flipH="1">
            <a:off x="6091975" y="5017126"/>
            <a:ext cx="1341550" cy="26289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4" idx="2"/>
            <a:endCxn id="45" idx="1"/>
          </p:cNvCxnSpPr>
          <p:nvPr/>
        </p:nvCxnSpPr>
        <p:spPr>
          <a:xfrm rot="16200000" flipH="1">
            <a:off x="10225825" y="6712576"/>
            <a:ext cx="1189150" cy="2438400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5" idx="0"/>
            <a:endCxn id="44" idx="3"/>
          </p:cNvCxnSpPr>
          <p:nvPr/>
        </p:nvCxnSpPr>
        <p:spPr>
          <a:xfrm rot="16200000" flipV="1">
            <a:off x="11692676" y="6434876"/>
            <a:ext cx="1189149" cy="23241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0"/>
            <a:endCxn id="43" idx="3"/>
          </p:cNvCxnSpPr>
          <p:nvPr/>
        </p:nvCxnSpPr>
        <p:spPr>
          <a:xfrm rot="16200000" flipV="1">
            <a:off x="7558826" y="4625126"/>
            <a:ext cx="1341549" cy="274320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3" idx="0"/>
            <a:endCxn id="51" idx="3"/>
          </p:cNvCxnSpPr>
          <p:nvPr/>
        </p:nvCxnSpPr>
        <p:spPr>
          <a:xfrm rot="16200000" flipV="1">
            <a:off x="2712789" y="2255589"/>
            <a:ext cx="2408992" cy="306203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1085504" y="2247257"/>
            <a:ext cx="1300766" cy="669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View.jsp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314" y="3147792"/>
            <a:ext cx="231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/review/write.do</a:t>
            </a:r>
            <a:endParaRPr lang="en-US" altLang="ko-KR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115325" y="5387681"/>
            <a:ext cx="280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no, content, score</a:t>
            </a:r>
            <a:endParaRPr lang="en-US" altLang="ko-KR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2386270" y="2016423"/>
            <a:ext cx="202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/review/list.do</a:t>
            </a:r>
            <a:endParaRPr lang="en-US" altLang="ko-KR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5148713" y="7135261"/>
            <a:ext cx="280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no, content, score</a:t>
            </a:r>
            <a:endParaRPr lang="en-US" altLang="ko-KR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9067800" y="8630367"/>
            <a:ext cx="280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no, content, score</a:t>
            </a:r>
            <a:endParaRPr lang="en-US" altLang="ko-KR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5141031" y="8630367"/>
            <a:ext cx="280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dirty="0" smtClean="0"/>
              <a:t>d, no, content, score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367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7808</Words>
  <Application>Microsoft Office PowerPoint</Application>
  <PresentationFormat>사용자 지정</PresentationFormat>
  <Paragraphs>2388</Paragraphs>
  <Slides>174</Slides>
  <Notes>32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182" baseType="lpstr">
      <vt:lpstr>?? ??</vt:lpstr>
      <vt:lpstr>Adobe 명조 Std M</vt:lpstr>
      <vt:lpstr>맑은 고딕</vt:lpstr>
      <vt:lpstr>Adobe Garamond Pro Bold</vt:lpstr>
      <vt:lpstr>Arial</vt:lpstr>
      <vt:lpstr>Calibri</vt:lpstr>
      <vt:lpstr>Office Theme</vt:lpstr>
      <vt:lpstr>한글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</cp:lastModifiedBy>
  <cp:revision>364</cp:revision>
  <dcterms:created xsi:type="dcterms:W3CDTF">2023-03-24T11:21:47Z</dcterms:created>
  <dcterms:modified xsi:type="dcterms:W3CDTF">2023-04-12T05:02:00Z</dcterms:modified>
</cp:coreProperties>
</file>